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8.xml" ContentType="application/vnd.openxmlformats-officedocument.presentationml.slideMaster+xml"/>
  <Override PartName="/ppt/slideLayouts/slideLayout380.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79.xml" ContentType="application/vnd.openxmlformats-officedocument.presentationml.slideLayout+xml"/>
  <Override PartName="/ppt/slideLayouts/slideLayout378.xml" ContentType="application/vnd.openxmlformats-officedocument.presentationml.slideLayout+xml"/>
  <Override PartName="/ppt/slideLayouts/slideLayout377.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89.xml" ContentType="application/vnd.openxmlformats-officedocument.presentationml.slideLayout+xml"/>
  <Override PartName="/ppt/slideLayouts/slideLayout388.xml" ContentType="application/vnd.openxmlformats-officedocument.presentationml.slideLayout+xml"/>
  <Override PartName="/ppt/slideLayouts/slideLayout372.xml" ContentType="application/vnd.openxmlformats-officedocument.presentationml.slideLayout+xml"/>
  <Override PartName="/ppt/slideLayouts/slideLayout381.xml" ContentType="application/vnd.openxmlformats-officedocument.presentationml.slideLayout+xml"/>
  <Override PartName="/ppt/slideLayouts/slideLayout37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71.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371.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64.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191.xml" ContentType="application/vnd.openxmlformats-officedocument.presentationml.slideLayout+xml"/>
  <Override PartName="/ppt/slideLayouts/slideLayout178.xml" ContentType="application/vnd.openxmlformats-officedocument.presentationml.slideLayout+xml"/>
  <Override PartName="/ppt/slideLayouts/slideLayout193.xml" ContentType="application/vnd.openxmlformats-officedocument.presentationml.slideLayout+xml"/>
  <Override PartName="/ppt/slideLayouts/slideLayout310.xml" ContentType="application/vnd.openxmlformats-officedocument.presentationml.slideLayout+xml"/>
  <Override PartName="/ppt/slideLayouts/slideLayout309.xml" ContentType="application/vnd.openxmlformats-officedocument.presentationml.slideLayout+xml"/>
  <Override PartName="/ppt/slideLayouts/slideLayout308.xml" ContentType="application/vnd.openxmlformats-officedocument.presentationml.slideLayout+xml"/>
  <Override PartName="/ppt/slideLayouts/slideLayout307.xml" ContentType="application/vnd.openxmlformats-officedocument.presentationml.slideLayout+xml"/>
  <Override PartName="/ppt/slideLayouts/slideLayout306.xml" ContentType="application/vnd.openxmlformats-officedocument.presentationml.slideLayout+xml"/>
  <Override PartName="/ppt/slideLayouts/slideLayout305.xml" ContentType="application/vnd.openxmlformats-officedocument.presentationml.slideLayout+xml"/>
  <Override PartName="/ppt/slideLayouts/slideLayout304.xml" ContentType="application/vnd.openxmlformats-officedocument.presentationml.slideLayout+xml"/>
  <Override PartName="/ppt/slideLayouts/slideLayout303.xml" ContentType="application/vnd.openxmlformats-officedocument.presentationml.slideLayout+xml"/>
  <Override PartName="/ppt/slideLayouts/slideLayout302.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22.xml" ContentType="application/vnd.openxmlformats-officedocument.presentationml.slideLayout+xml"/>
  <Override PartName="/ppt/slideLayouts/slideLayout321.xml" ContentType="application/vnd.openxmlformats-officedocument.presentationml.slideLayout+xml"/>
  <Override PartName="/ppt/slideLayouts/slideLayout320.xml" ContentType="application/vnd.openxmlformats-officedocument.presentationml.slideLayout+xml"/>
  <Override PartName="/ppt/slideLayouts/slideLayout319.xml" ContentType="application/vnd.openxmlformats-officedocument.presentationml.slideLayout+xml"/>
  <Override PartName="/ppt/slideLayouts/slideLayout318.xml" ContentType="application/vnd.openxmlformats-officedocument.presentationml.slideLayout+xml"/>
  <Override PartName="/ppt/slideLayouts/slideLayout317.xml" ContentType="application/vnd.openxmlformats-officedocument.presentationml.slideLayout+xml"/>
  <Override PartName="/ppt/slideLayouts/slideLayout316.xml" ContentType="application/vnd.openxmlformats-officedocument.presentationml.slideLayout+xml"/>
  <Override PartName="/ppt/slideLayouts/slideLayout315.xml" ContentType="application/vnd.openxmlformats-officedocument.presentationml.slideLayout+xml"/>
  <Override PartName="/ppt/slideLayouts/slideLayout314.xml" ContentType="application/vnd.openxmlformats-officedocument.presentationml.slideLayout+xml"/>
  <Override PartName="/ppt/slideLayouts/slideLayout301.xml" ContentType="application/vnd.openxmlformats-officedocument.presentationml.slideLayout+xml"/>
  <Override PartName="/ppt/slideLayouts/slideLayout300.xml" ContentType="application/vnd.openxmlformats-officedocument.presentationml.slideLayout+xml"/>
  <Override PartName="/ppt/slideLayouts/slideLayout192.xml" ContentType="application/vnd.openxmlformats-officedocument.presentationml.slideLayout+xml"/>
  <Override PartName="/ppt/slideLayouts/slideLayout286.xml" ContentType="application/vnd.openxmlformats-officedocument.presentationml.slideLayout+xml"/>
  <Override PartName="/ppt/slideLayouts/slideLayout285.xml" ContentType="application/vnd.openxmlformats-officedocument.presentationml.slideLayout+xml"/>
  <Override PartName="/ppt/slideLayouts/slideLayout284.xml" ContentType="application/vnd.openxmlformats-officedocument.presentationml.slideLayout+xml"/>
  <Override PartName="/ppt/slideLayouts/slideLayout283.xml" ContentType="application/vnd.openxmlformats-officedocument.presentationml.slideLayout+xml"/>
  <Override PartName="/ppt/slideLayouts/slideLayout282.xml" ContentType="application/vnd.openxmlformats-officedocument.presentationml.slideLayout+xml"/>
  <Override PartName="/ppt/slideLayouts/slideLayout281.xml" ContentType="application/vnd.openxmlformats-officedocument.presentationml.slideLayout+xml"/>
  <Override PartName="/ppt/slideLayouts/slideLayout280.xml" ContentType="application/vnd.openxmlformats-officedocument.presentationml.slideLayout+xml"/>
  <Override PartName="/ppt/slideLayouts/slideLayout279.xml" ContentType="application/vnd.openxmlformats-officedocument.presentationml.slideLayout+xml"/>
  <Override PartName="/ppt/slideLayouts/slideLayout278.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8.xml" ContentType="application/vnd.openxmlformats-officedocument.presentationml.slideLayout+xml"/>
  <Override PartName="/ppt/slideLayouts/slideLayout297.xml" ContentType="application/vnd.openxmlformats-officedocument.presentationml.slideLayout+xml"/>
  <Override PartName="/ppt/slideLayouts/slideLayout296.xml" ContentType="application/vnd.openxmlformats-officedocument.presentationml.slideLayout+xml"/>
  <Override PartName="/ppt/slideLayouts/slideLayout295.xml" ContentType="application/vnd.openxmlformats-officedocument.presentationml.slideLayout+xml"/>
  <Override PartName="/ppt/slideLayouts/slideLayout294.xml" ContentType="application/vnd.openxmlformats-officedocument.presentationml.slideLayout+xml"/>
  <Override PartName="/ppt/slideLayouts/slideLayout293.xml" ContentType="application/vnd.openxmlformats-officedocument.presentationml.slideLayout+xml"/>
  <Override PartName="/ppt/slideLayouts/slideLayout292.xml" ContentType="application/vnd.openxmlformats-officedocument.presentationml.slideLayout+xml"/>
  <Override PartName="/ppt/slideLayouts/slideLayout291.xml" ContentType="application/vnd.openxmlformats-officedocument.presentationml.slideLayout+xml"/>
  <Override PartName="/ppt/slideLayouts/slideLayout290.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57.xml" ContentType="application/vnd.openxmlformats-officedocument.presentationml.slideLayout+xml"/>
  <Override PartName="/ppt/slideLayouts/slideLayout356.xml" ContentType="application/vnd.openxmlformats-officedocument.presentationml.slideLayout+xml"/>
  <Override PartName="/ppt/slideLayouts/slideLayout355.xml" ContentType="application/vnd.openxmlformats-officedocument.presentationml.slideLayout+xml"/>
  <Override PartName="/ppt/slideLayouts/slideLayout354.xml" ContentType="application/vnd.openxmlformats-officedocument.presentationml.slideLayout+xml"/>
  <Override PartName="/ppt/slideLayouts/slideLayout353.xml" ContentType="application/vnd.openxmlformats-officedocument.presentationml.slideLayout+xml"/>
  <Override PartName="/ppt/slideLayouts/slideLayout352.xml" ContentType="application/vnd.openxmlformats-officedocument.presentationml.slideLayout+xml"/>
  <Override PartName="/ppt/slideLayouts/slideLayout351.xml" ContentType="application/vnd.openxmlformats-officedocument.presentationml.slideLayout+xml"/>
  <Override PartName="/ppt/slideLayouts/slideLayout350.xml" ContentType="application/vnd.openxmlformats-officedocument.presentationml.slideLayout+xml"/>
  <Override PartName="/ppt/slideLayouts/slideLayout349.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9.xml" ContentType="application/vnd.openxmlformats-officedocument.presentationml.slideLayout+xml"/>
  <Override PartName="/ppt/slideLayouts/slideLayout368.xml" ContentType="application/vnd.openxmlformats-officedocument.presentationml.slideLayout+xml"/>
  <Override PartName="/ppt/slideLayouts/slideLayout367.xml" ContentType="application/vnd.openxmlformats-officedocument.presentationml.slideLayout+xml"/>
  <Override PartName="/ppt/slideLayouts/slideLayout366.xml" ContentType="application/vnd.openxmlformats-officedocument.presentationml.slideLayout+xml"/>
  <Override PartName="/ppt/slideLayouts/slideLayout365.xml" ContentType="application/vnd.openxmlformats-officedocument.presentationml.slideLayout+xml"/>
  <Override PartName="/ppt/slideLayouts/slideLayout364.xml" ContentType="application/vnd.openxmlformats-officedocument.presentationml.slideLayout+xml"/>
  <Override PartName="/ppt/slideLayouts/slideLayout363.xml" ContentType="application/vnd.openxmlformats-officedocument.presentationml.slideLayout+xml"/>
  <Override PartName="/ppt/slideLayouts/slideLayout362.xml" ContentType="application/vnd.openxmlformats-officedocument.presentationml.slideLayout+xml"/>
  <Override PartName="/ppt/slideLayouts/slideLayout361.xml" ContentType="application/vnd.openxmlformats-officedocument.presentationml.slideLayout+xml"/>
  <Override PartName="/ppt/slideLayouts/slideLayout348.xml" ContentType="application/vnd.openxmlformats-officedocument.presentationml.slideLayout+xml"/>
  <Override PartName="/ppt/slideLayouts/slideLayout347.xml" ContentType="application/vnd.openxmlformats-officedocument.presentationml.slideLayout+xml"/>
  <Override PartName="/ppt/slideLayouts/slideLayout346.xml" ContentType="application/vnd.openxmlformats-officedocument.presentationml.slideLayout+xml"/>
  <Override PartName="/ppt/slideLayouts/slideLayout334.xml" ContentType="application/vnd.openxmlformats-officedocument.presentationml.slideLayout+xml"/>
  <Override PartName="/ppt/slideLayouts/slideLayout333.xml" ContentType="application/vnd.openxmlformats-officedocument.presentationml.slideLayout+xml"/>
  <Override PartName="/ppt/slideLayouts/slideLayout332.xml" ContentType="application/vnd.openxmlformats-officedocument.presentationml.slideLayout+xml"/>
  <Override PartName="/ppt/slideLayouts/slideLayout331.xml" ContentType="application/vnd.openxmlformats-officedocument.presentationml.slideLayout+xml"/>
  <Override PartName="/ppt/slideLayouts/slideLayout330.xml" ContentType="application/vnd.openxmlformats-officedocument.presentationml.slideLayout+xml"/>
  <Override PartName="/ppt/slideLayouts/slideLayout329.xml" ContentType="application/vnd.openxmlformats-officedocument.presentationml.slideLayout+xml"/>
  <Override PartName="/ppt/slideLayouts/slideLayout328.xml" ContentType="application/vnd.openxmlformats-officedocument.presentationml.slideLayout+xml"/>
  <Override PartName="/ppt/slideLayouts/slideLayout327.xml" ContentType="application/vnd.openxmlformats-officedocument.presentationml.slideLayout+xml"/>
  <Override PartName="/ppt/slideLayouts/slideLayout326.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45.xml" ContentType="application/vnd.openxmlformats-officedocument.presentationml.slideLayout+xml"/>
  <Override PartName="/ppt/slideLayouts/slideLayout344.xml" ContentType="application/vnd.openxmlformats-officedocument.presentationml.slideLayout+xml"/>
  <Override PartName="/ppt/slideLayouts/slideLayout343.xml" ContentType="application/vnd.openxmlformats-officedocument.presentationml.slideLayout+xml"/>
  <Override PartName="/ppt/slideLayouts/slideLayout342.xml" ContentType="application/vnd.openxmlformats-officedocument.presentationml.slideLayout+xml"/>
  <Override PartName="/ppt/slideLayouts/slideLayout341.xml" ContentType="application/vnd.openxmlformats-officedocument.presentationml.slideLayout+xml"/>
  <Override PartName="/ppt/slideLayouts/slideLayout340.xml" ContentType="application/vnd.openxmlformats-officedocument.presentationml.slideLayout+xml"/>
  <Override PartName="/ppt/slideLayouts/slideLayout339.xml" ContentType="application/vnd.openxmlformats-officedocument.presentationml.slideLayout+xml"/>
  <Override PartName="/ppt/slideLayouts/slideLayout338.xml" ContentType="application/vnd.openxmlformats-officedocument.presentationml.slideLayout+xml"/>
  <Override PartName="/ppt/slideLayouts/slideLayout277.xml" ContentType="application/vnd.openxmlformats-officedocument.presentationml.slideLayout+xml"/>
  <Override PartName="/ppt/slideLayouts/slideLayout299.xml" ContentType="application/vnd.openxmlformats-officedocument.presentationml.slideLayout+xml"/>
  <Override PartName="/ppt/slideLayouts/slideLayout275.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23.xml" ContentType="application/vnd.openxmlformats-officedocument.presentationml.slideLayout+xml"/>
  <Override PartName="/ppt/slideLayouts/slideLayout222.xml" ContentType="application/vnd.openxmlformats-officedocument.presentationml.slideLayout+xml"/>
  <Override PartName="/ppt/slideLayouts/slideLayout221.xml" ContentType="application/vnd.openxmlformats-officedocument.presentationml.slideLayout+xml"/>
  <Override PartName="/ppt/slideLayouts/slideLayout220.xml" ContentType="application/vnd.openxmlformats-officedocument.presentationml.slideLayout+xml"/>
  <Override PartName="/ppt/slideLayouts/slideLayout219.xml" ContentType="application/vnd.openxmlformats-officedocument.presentationml.slideLayout+xml"/>
  <Override PartName="/ppt/slideLayouts/slideLayout218.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8.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235.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slideLayouts/slideLayout232.xml" ContentType="application/vnd.openxmlformats-officedocument.presentationml.slideLayout+xml"/>
  <Override PartName="/ppt/slideLayouts/slideLayout231.xml" ContentType="application/vnd.openxmlformats-officedocument.presentationml.slideLayout+xml"/>
  <Override PartName="/ppt/slideLayouts/slideLayout230.xml" ContentType="application/vnd.openxmlformats-officedocument.presentationml.slideLayout+xml"/>
  <Override PartName="/ppt/slideLayouts/slideLayout217.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02.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198.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194.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10.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39.xml" ContentType="application/vnd.openxmlformats-officedocument.presentationml.slideLayout+xml"/>
  <Override PartName="/ppt/slideLayouts/slideLayout276.xml" ContentType="application/vnd.openxmlformats-officedocument.presentationml.slideLayout+xml"/>
  <Override PartName="/ppt/slideLayouts/slideLayout240.xml" ContentType="application/vnd.openxmlformats-officedocument.presentationml.slideLayout+xml"/>
  <Override PartName="/ppt/slideLayouts/slideLayout266.xml" ContentType="application/vnd.openxmlformats-officedocument.presentationml.slideLayout+xml"/>
  <Override PartName="/ppt/slideLayouts/slideLayout254.xml" ContentType="application/vnd.openxmlformats-officedocument.presentationml.slideLayout+xml"/>
  <Override PartName="/ppt/slideLayouts/slideLayout253.xml" ContentType="application/vnd.openxmlformats-officedocument.presentationml.slideLayout+xml"/>
  <Override PartName="/ppt/slideLayouts/slideLayout260.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9.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Override PartName="/ppt/slideLayouts/slideLayout252.xml" ContentType="application/vnd.openxmlformats-officedocument.presentationml.slideLayout+xml"/>
  <Override PartName="/ppt/slideLayouts/slideLayout273.xml" ContentType="application/vnd.openxmlformats-officedocument.presentationml.slideLayout+xml"/>
  <Override PartName="/ppt/slideLayouts/slideLayout272.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74.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3.xml" ContentType="application/vnd.openxmlformats-officedocument.presentationml.slideLayout+xml"/>
  <Override PartName="/ppt/slideLayouts/slideLayout270.xml" ContentType="application/vnd.openxmlformats-officedocument.presentationml.slideLayout+xml"/>
  <Override PartName="/ppt/slideLayouts/slideLayout249.xml" ContentType="application/vnd.openxmlformats-officedocument.presentationml.slideLayout+xml"/>
  <Override PartName="/ppt/slideLayouts/slideLayout241.xml" ContentType="application/vnd.openxmlformats-officedocument.presentationml.slideLayout+xml"/>
  <Override PartName="/ppt/slideLayouts/slideLayout271.xml" ContentType="application/vnd.openxmlformats-officedocument.presentationml.slideLayout+xml"/>
  <Override PartName="/ppt/slideLayouts/slideLayout242.xml" ContentType="application/vnd.openxmlformats-officedocument.presentationml.slideLayout+xml"/>
  <Override PartName="/ppt/theme/theme17.xml" ContentType="application/vnd.openxmlformats-officedocument.theme+xml"/>
  <Override PartName="/ppt/theme/theme23.xml" ContentType="application/vnd.openxmlformats-officedocument.theme+xml"/>
  <Override PartName="/ppt/commentAuthors.xml" ContentType="application/vnd.openxmlformats-officedocument.presentationml.commentAuthors+xml"/>
  <Override PartName="/ppt/theme/theme11.xml" ContentType="application/vnd.openxmlformats-officedocument.theme+xml"/>
  <Override PartName="/ppt/theme/theme22.xml" ContentType="application/vnd.openxmlformats-officedocument.theme+xml"/>
  <Override PartName="/ppt/theme/theme6.xml" ContentType="application/vnd.openxmlformats-officedocument.theme+xml"/>
  <Override PartName="/ppt/theme/theme16.xml" ContentType="application/vnd.openxmlformats-officedocument.theme+xml"/>
  <Override PartName="/ppt/theme/theme12.xml" ContentType="application/vnd.openxmlformats-officedocument.theme+xml"/>
  <Override PartName="/ppt/theme/theme7.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1.xml" ContentType="application/vnd.openxmlformats-officedocument.theme+xml"/>
  <Override PartName="/ppt/theme/theme20.xml" ContentType="application/vnd.openxmlformats-officedocument.theme+xml"/>
  <Override PartName="/ppt/theme/theme15.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1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9.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18.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28" r:id="rId6"/>
    <p:sldMasterId id="2147483746" r:id="rId7"/>
    <p:sldMasterId id="2147483780" r:id="rId8"/>
    <p:sldMasterId id="2147483798" r:id="rId9"/>
    <p:sldMasterId id="2147483816" r:id="rId10"/>
    <p:sldMasterId id="2147483845" r:id="rId11"/>
    <p:sldMasterId id="2147483863" r:id="rId12"/>
    <p:sldMasterId id="2147483881" r:id="rId13"/>
    <p:sldMasterId id="2147483899" r:id="rId14"/>
    <p:sldMasterId id="2147483917" r:id="rId15"/>
    <p:sldMasterId id="2147483935" r:id="rId16"/>
    <p:sldMasterId id="2147483953" r:id="rId17"/>
    <p:sldMasterId id="2147483971" r:id="rId18"/>
    <p:sldMasterId id="2147483989" r:id="rId19"/>
    <p:sldMasterId id="2147484007" r:id="rId20"/>
    <p:sldMasterId id="2147484025" r:id="rId21"/>
    <p:sldMasterId id="2147484043" r:id="rId22"/>
    <p:sldMasterId id="2147484061" r:id="rId23"/>
    <p:sldMasterId id="2147484079" r:id="rId24"/>
    <p:sldMasterId id="2147484084" r:id="rId25"/>
    <p:sldMasterId id="2147484102" r:id="rId26"/>
    <p:sldMasterId id="2147484120" r:id="rId27"/>
  </p:sldMasterIdLst>
  <p:notesMasterIdLst>
    <p:notesMasterId r:id="rId33"/>
  </p:notesMasterIdLst>
  <p:handoutMasterIdLst>
    <p:handoutMasterId r:id="rId34"/>
  </p:handoutMasterIdLst>
  <p:sldIdLst>
    <p:sldId id="684" r:id="rId28"/>
    <p:sldId id="698" r:id="rId29"/>
    <p:sldId id="699" r:id="rId30"/>
    <p:sldId id="700" r:id="rId31"/>
    <p:sldId id="70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 Park" initials="RP" lastIdx="4" clrIdx="0"/>
  <p:cmAuthor id="1" name="rschroeder" initials="r"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99"/>
    <a:srgbClr val="FFE4C9"/>
    <a:srgbClr val="7474D2"/>
    <a:srgbClr val="66CCFF"/>
    <a:srgbClr val="FF66FF"/>
    <a:srgbClr val="CC99FF"/>
    <a:srgbClr val="CCFFCC"/>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5062" autoAdjust="0"/>
  </p:normalViewPr>
  <p:slideViewPr>
    <p:cSldViewPr snapToGrid="0">
      <p:cViewPr>
        <p:scale>
          <a:sx n="90" d="100"/>
          <a:sy n="90" d="100"/>
        </p:scale>
        <p:origin x="-426" y="-516"/>
      </p:cViewPr>
      <p:guideLst>
        <p:guide orient="horz" pos="2730"/>
        <p:guide pos="2880"/>
      </p:guideLst>
    </p:cSldViewPr>
  </p:slideViewPr>
  <p:outlineViewPr>
    <p:cViewPr>
      <p:scale>
        <a:sx n="33" d="100"/>
        <a:sy n="33" d="100"/>
      </p:scale>
      <p:origin x="258" y="7848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2" d="100"/>
          <a:sy n="82" d="100"/>
        </p:scale>
        <p:origin x="-1938"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tableStyles" Target="tableStyles.xml"/><Relationship Id="rId21" Type="http://schemas.openxmlformats.org/officeDocument/2006/relationships/slideMaster" Target="slideMasters/slideMaster18.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5.xml"/><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3.xml"/><Relationship Id="rId35" Type="http://schemas.openxmlformats.org/officeDocument/2006/relationships/commentAuthors" Target="commentAuthor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200"/>
            </a:lvl1pPr>
          </a:lstStyle>
          <a:p>
            <a:fld id="{AB18E313-E0EE-48A5-8E9C-5229ECE1A163}" type="datetimeFigureOut">
              <a:rPr lang="en-US" smtClean="0">
                <a:latin typeface="Arial"/>
              </a:rPr>
              <a:pPr/>
              <a:t>10/26/2016</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200"/>
            </a:lvl1pPr>
          </a:lstStyle>
          <a:p>
            <a:fld id="{5832AD4F-893C-48A5-8510-214FA9AE55F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0934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5" rIns="93170" bIns="46585" rtlCol="0"/>
          <a:lstStyle>
            <a:lvl1pPr algn="r">
              <a:defRPr sz="1200">
                <a:latin typeface="Arial"/>
              </a:defRPr>
            </a:lvl1pPr>
          </a:lstStyle>
          <a:p>
            <a:fld id="{54A630B3-292B-46DC-9774-78AF98125237}" type="datetimeFigureOut">
              <a:rPr lang="en-US" smtClean="0"/>
              <a:pPr/>
              <a:t>10/26/2016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normAutofit/>
          </a:bodyPr>
          <a:lstStyle/>
          <a:p>
            <a:r>
              <a:rPr lang="en-US" b="1" dirty="0" smtClean="0"/>
              <a:t>Note to presenter:</a:t>
            </a:r>
            <a:r>
              <a:rPr lang="en-US" b="1" baseline="0" dirty="0" smtClean="0"/>
              <a:t> </a:t>
            </a:r>
            <a:r>
              <a:rPr lang="en-US" dirty="0" smtClean="0"/>
              <a:t>It isn’t expected that you will use this deck in its entirety. Select content pertinent to the client and the situation, and speak “around” the slides instead of speaking “to” them. Use relevant examples and anecdotes, staying within the context of the client’s needs. Core</a:t>
            </a:r>
            <a:r>
              <a:rPr lang="en-US" baseline="0" dirty="0" smtClean="0"/>
              <a:t>, essential slides to include in every presentation, and you’ll add to them based on your audience and situation:</a:t>
            </a:r>
            <a:endParaRPr lang="en-US" dirty="0" smtClean="0"/>
          </a:p>
          <a:p>
            <a:endParaRPr lang="en-US" dirty="0" smtClean="0">
              <a:latin typeface="Arial" pitchFamily="34" charset="0"/>
              <a:ea typeface="ＭＳ Ｐゴシック"/>
              <a:cs typeface="ＭＳ Ｐゴシック"/>
            </a:endParaRPr>
          </a:p>
          <a:p>
            <a:pPr eaLnBrk="1" hangingPunct="1"/>
            <a:r>
              <a:rPr lang="en-US" dirty="0" smtClean="0">
                <a:latin typeface="Arial" pitchFamily="34" charset="0"/>
                <a:cs typeface="Arial" pitchFamily="34" charset="0"/>
              </a:rPr>
              <a:t>Vision-Mission-Passion</a:t>
            </a:r>
          </a:p>
          <a:p>
            <a:pPr eaLnBrk="1" hangingPunct="1"/>
            <a:r>
              <a:rPr lang="en-US" dirty="0" smtClean="0">
                <a:latin typeface="Arial" pitchFamily="34" charset="0"/>
                <a:cs typeface="Arial" pitchFamily="34" charset="0"/>
              </a:rPr>
              <a:t>Corporate overview</a:t>
            </a:r>
          </a:p>
          <a:p>
            <a:pPr eaLnBrk="1" hangingPunct="1"/>
            <a:r>
              <a:rPr lang="en-US" dirty="0" smtClean="0">
                <a:latin typeface="Arial" pitchFamily="34" charset="0"/>
                <a:cs typeface="Arial" pitchFamily="34" charset="0"/>
              </a:rPr>
              <a:t>CRM agency</a:t>
            </a:r>
          </a:p>
          <a:p>
            <a:pPr eaLnBrk="1" hangingPunct="1"/>
            <a:r>
              <a:rPr lang="en-US" dirty="0" smtClean="0">
                <a:latin typeface="Arial" pitchFamily="34" charset="0"/>
                <a:cs typeface="Arial" pitchFamily="34" charset="0"/>
              </a:rPr>
              <a:t>Logo</a:t>
            </a:r>
          </a:p>
          <a:p>
            <a:pPr eaLnBrk="1" hangingPunct="1"/>
            <a:r>
              <a:rPr lang="en-US" dirty="0" smtClean="0">
                <a:latin typeface="Arial" pitchFamily="34" charset="0"/>
                <a:cs typeface="Arial" pitchFamily="34" charset="0"/>
              </a:rPr>
              <a:t>6 competencies</a:t>
            </a:r>
          </a:p>
          <a:p>
            <a:pPr eaLnBrk="1" hangingPunct="1"/>
            <a:r>
              <a:rPr lang="en-US" dirty="0" smtClean="0">
                <a:latin typeface="Arial" pitchFamily="34" charset="0"/>
                <a:cs typeface="Arial" pitchFamily="34" charset="0"/>
              </a:rPr>
              <a:t>How clients are using connected CRM</a:t>
            </a:r>
          </a:p>
          <a:p>
            <a:pPr eaLnBrk="1" hangingPunct="1"/>
            <a:endParaRPr lang="en-US" smtClean="0">
              <a:latin typeface="Arial" pitchFamily="34" charset="0"/>
              <a:cs typeface="Arial" pitchFamily="34" charset="0"/>
            </a:endParaRPr>
          </a:p>
          <a:p>
            <a:pPr lvl="0"/>
            <a:r>
              <a:rPr lang="en-US" smtClean="0"/>
              <a:t>Click </a:t>
            </a:r>
            <a:r>
              <a:rPr lang="en-US" dirty="0" smtClean="0"/>
              <a:t>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a:defRPr sz="1200">
                <a:latin typeface="Arial"/>
              </a:defRPr>
            </a:lvl1pPr>
          </a:lstStyle>
          <a:p>
            <a:fld id="{273475B9-B130-4DC4-91AF-5E6560BCEB6B}" type="slidenum">
              <a:rPr lang="en-US" smtClean="0"/>
              <a:pPr/>
              <a:t>‹#›</a:t>
            </a:fld>
            <a:endParaRPr lang="en-US" dirty="0"/>
          </a:p>
        </p:txBody>
      </p:sp>
    </p:spTree>
    <p:extLst>
      <p:ext uri="{BB962C8B-B14F-4D97-AF65-F5344CB8AC3E}">
        <p14:creationId xmlns:p14="http://schemas.microsoft.com/office/powerpoint/2010/main" val="163183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4.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schemeClr val="bg1"/>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smtClean="0"/>
              <a:pPr>
                <a:defRPr/>
              </a:pPr>
              <a:t>‹#›</a:t>
            </a:fld>
            <a:endParaRPr lang="en-US" dirty="0"/>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smtClean="0"/>
              <a:pPr>
                <a:defRPr/>
              </a:pPr>
              <a:t>‹#›</a:t>
            </a:fld>
            <a:endParaRPr lang="en-US" dirty="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smtClean="0"/>
              <a:pPr>
                <a:defRPr/>
              </a:pPr>
              <a:t>‹#›</a:t>
            </a:fld>
            <a:endParaRPr lang="en-US" dirty="0"/>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smtClean="0"/>
              <a:pPr>
                <a:defRPr/>
              </a:pPr>
              <a:t>‹#›</a:t>
            </a:fld>
            <a:endParaRPr lang="en-US" dirty="0"/>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smtClean="0"/>
              <a:pPr>
                <a:defRPr/>
              </a:pPr>
              <a:t>‹#›</a:t>
            </a:fld>
            <a:endParaRPr lang="en-US" dirty="0"/>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smtClean="0"/>
              <a:pPr>
                <a:defRPr/>
              </a:pPr>
              <a:t>‹#›</a:t>
            </a:fld>
            <a:endParaRPr lang="en-US" dirty="0"/>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lgn="l">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pPr/>
              <a:t>‹#›</a:t>
            </a:fld>
            <a:endParaRPr lang="en-US" dirty="0"/>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cs typeface="Arial"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schemeClr val="bg1"/>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rPr>
              <a:t>  </a:t>
            </a:r>
          </a:p>
        </p:txBody>
      </p:sp>
      <p:pic>
        <p:nvPicPr>
          <p:cNvPr id="9" name="Picture 8" descr="Magnify.jpg"/>
          <p:cNvPicPr>
            <a:picLocks noChangeAspect="1"/>
          </p:cNvPicPr>
          <p:nvPr userDrawn="1"/>
        </p:nvPicPr>
        <p:blipFill>
          <a:blip r:embed="rId2" cstate="screen"/>
          <a:srcRect/>
          <a:stretch>
            <a:fillRect/>
          </a:stretch>
        </p:blipFill>
        <p:spPr bwMode="auto">
          <a:xfrm>
            <a:off x="4264025" y="1838325"/>
            <a:ext cx="3971925" cy="3155950"/>
          </a:xfrm>
          <a:prstGeom prst="rect">
            <a:avLst/>
          </a:prstGeom>
          <a:noFill/>
          <a:ln w="9525">
            <a:noFill/>
            <a:miter lim="800000"/>
            <a:headEnd/>
            <a:tailEnd/>
          </a:ln>
        </p:spPr>
      </p:pic>
      <p:sp>
        <p:nvSpPr>
          <p:cNvPr id="2" name="Title 1"/>
          <p:cNvSpPr>
            <a:spLocks noGrp="1"/>
          </p:cNvSpPr>
          <p:nvPr>
            <p:ph type="title"/>
          </p:nvPr>
        </p:nvSpPr>
        <p:spPr>
          <a:xfrm>
            <a:off x="1066800" y="5092700"/>
            <a:ext cx="7351713" cy="469900"/>
          </a:xfrm>
        </p:spPr>
        <p:txBody>
          <a:bodyPr anchor="t">
            <a:normAutofit/>
          </a:bodyPr>
          <a:lstStyle>
            <a:lvl1pPr algn="l">
              <a:defRPr sz="1400" b="0" cap="all">
                <a:solidFill>
                  <a:srgbClr val="59595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3"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cs typeface="Arial" charset="0"/>
            </a:endParaRPr>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rPr>
              <a:t>  </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12" name="Picture 8" descr="Individual Target.jpg"/>
          <p:cNvPicPr>
            <a:picLocks noChangeAspect="1"/>
          </p:cNvPicPr>
          <p:nvPr userDrawn="1"/>
        </p:nvPicPr>
        <p:blipFill>
          <a:blip r:embed="rId3" cstate="screen"/>
          <a:srcRect/>
          <a:stretch>
            <a:fillRect/>
          </a:stretch>
        </p:blipFill>
        <p:spPr bwMode="auto">
          <a:xfrm>
            <a:off x="1219200" y="3581400"/>
            <a:ext cx="1752600" cy="1313985"/>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cs typeface="Arial" charset="0"/>
            </a:endParaRPr>
          </a:p>
        </p:txBody>
      </p:sp>
      <p:sp>
        <p:nvSpPr>
          <p:cNvPr id="3" name="Text Placeholder 2"/>
          <p:cNvSpPr>
            <a:spLocks noGrp="1"/>
          </p:cNvSpPr>
          <p:nvPr>
            <p:ph type="body" idx="1"/>
          </p:nvPr>
        </p:nvSpPr>
        <p:spPr>
          <a:xfrm>
            <a:off x="3352800" y="4191000"/>
            <a:ext cx="4800600" cy="609600"/>
          </a:xfrm>
        </p:spPr>
        <p:txBody>
          <a:bodyPr anchor="b">
            <a:normAutofit/>
          </a:bodyPr>
          <a:lstStyle>
            <a:lvl1pPr marL="0" indent="0" algn="r">
              <a:buNone/>
              <a:defRPr sz="24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itle 1"/>
          <p:cNvSpPr>
            <a:spLocks noGrp="1"/>
          </p:cNvSpPr>
          <p:nvPr>
            <p:ph type="title"/>
          </p:nvPr>
        </p:nvSpPr>
        <p:spPr>
          <a:xfrm>
            <a:off x="1066801" y="5092700"/>
            <a:ext cx="7086600" cy="469900"/>
          </a:xfrm>
        </p:spPr>
        <p:txBody>
          <a:bodyPr anchor="t">
            <a:normAutofit/>
          </a:bodyPr>
          <a:lstStyle>
            <a:lvl1pPr algn="r">
              <a:defRPr sz="1400" b="0" cap="all">
                <a:solidFill>
                  <a:srgbClr val="595959"/>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rPr>
              <a:t>  </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cs typeface="Arial" charset="0"/>
            </a:endParaRPr>
          </a:p>
        </p:txBody>
      </p:sp>
      <p:pic>
        <p:nvPicPr>
          <p:cNvPr id="9" name="Picture 9" descr="Target Group.jpg"/>
          <p:cNvPicPr>
            <a:picLocks noChangeAspect="1"/>
          </p:cNvPicPr>
          <p:nvPr userDrawn="1"/>
        </p:nvPicPr>
        <p:blipFill>
          <a:blip r:embed="rId3" cstate="screen"/>
          <a:srcRect/>
          <a:stretch>
            <a:fillRect/>
          </a:stretch>
        </p:blipFill>
        <p:spPr bwMode="auto">
          <a:xfrm>
            <a:off x="4329113" y="1831975"/>
            <a:ext cx="3900487" cy="3000375"/>
          </a:xfrm>
          <a:prstGeom prst="rect">
            <a:avLst/>
          </a:prstGeom>
          <a:noFill/>
          <a:ln w="9525">
            <a:noFill/>
            <a:miter lim="800000"/>
            <a:headEnd/>
            <a:tailEnd/>
          </a:ln>
        </p:spPr>
      </p:pic>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1066801" y="5092700"/>
            <a:ext cx="7239000" cy="546100"/>
          </a:xfrm>
        </p:spPr>
        <p:txBody>
          <a:bodyPr anchor="t">
            <a:normAutofit/>
          </a:bodyPr>
          <a:lstStyle>
            <a:lvl1pPr algn="l">
              <a:defRPr sz="1400" b="0" cap="all">
                <a:solidFill>
                  <a:srgbClr val="595959"/>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rPr>
              <a:t>  </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cs typeface="Arial" charset="0"/>
            </a:endParaRPr>
          </a:p>
        </p:txBody>
      </p:sp>
      <p:pic>
        <p:nvPicPr>
          <p:cNvPr id="12" name="Picture 8" descr="94026949.jpg"/>
          <p:cNvPicPr>
            <a:picLocks noChangeAspect="1"/>
          </p:cNvPicPr>
          <p:nvPr userDrawn="1"/>
        </p:nvPicPr>
        <p:blipFill>
          <a:blip r:embed="rId3" cstate="screen"/>
          <a:srcRect/>
          <a:stretch>
            <a:fillRect/>
          </a:stretch>
        </p:blipFill>
        <p:spPr bwMode="auto">
          <a:xfrm>
            <a:off x="4783138" y="1765300"/>
            <a:ext cx="3525837" cy="3084513"/>
          </a:xfrm>
          <a:prstGeom prst="rect">
            <a:avLst/>
          </a:prstGeom>
          <a:noFill/>
          <a:ln w="9525">
            <a:noFill/>
            <a:miter lim="800000"/>
            <a:headEnd/>
            <a:tailEnd/>
          </a:ln>
        </p:spPr>
      </p:pic>
      <p:sp>
        <p:nvSpPr>
          <p:cNvPr id="3" name="Text Placeholder 2"/>
          <p:cNvSpPr>
            <a:spLocks noGrp="1"/>
          </p:cNvSpPr>
          <p:nvPr>
            <p:ph type="body" idx="1"/>
          </p:nvPr>
        </p:nvSpPr>
        <p:spPr>
          <a:xfrm>
            <a:off x="1066800" y="4267200"/>
            <a:ext cx="3886200" cy="609600"/>
          </a:xfrm>
        </p:spPr>
        <p:txBody>
          <a:bodyPr anchor="b">
            <a:normAutofit/>
          </a:bodyPr>
          <a:lstStyle>
            <a:lvl1pPr marL="0" indent="0">
              <a:buNone/>
              <a:defRPr sz="24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1066801" y="5092700"/>
            <a:ext cx="7239000" cy="546100"/>
          </a:xfrm>
        </p:spPr>
        <p:txBody>
          <a:bodyPr anchor="t">
            <a:normAutofit/>
          </a:bodyPr>
          <a:lstStyle>
            <a:lvl1pPr algn="l">
              <a:defRPr sz="1400" b="0" cap="all">
                <a:solidFill>
                  <a:srgbClr val="595959"/>
                </a:solidFill>
              </a:defRPr>
            </a:lvl1pPr>
          </a:lstStyle>
          <a:p>
            <a:r>
              <a:rPr lang="en-US" smtClean="0"/>
              <a:t>Click to edit Master title style</a:t>
            </a:r>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descr="logo.gif"/>
          <p:cNvPicPr>
            <a:picLocks noChangeAspect="1"/>
          </p:cNvPicPr>
          <p:nvPr userDrawn="1"/>
        </p:nvPicPr>
        <p:blipFill>
          <a:blip r:embed="rId2" cstate="print"/>
          <a:stretch>
            <a:fillRect/>
          </a:stretch>
        </p:blipFill>
        <p:spPr>
          <a:xfrm>
            <a:off x="7391400" y="148998"/>
            <a:ext cx="1752600" cy="485775"/>
          </a:xfrm>
          <a:prstGeom prst="rect">
            <a:avLst/>
          </a:prstGeom>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xfrm>
            <a:off x="4381500" y="6584950"/>
            <a:ext cx="369888" cy="211138"/>
          </a:xfrm>
          <a:prstGeom prst="rect">
            <a:avLst/>
          </a:prstGeom>
          <a:ln/>
        </p:spPr>
        <p:txBody>
          <a:bodyPr/>
          <a:lstStyle>
            <a:lvl1pPr>
              <a:defRPr/>
            </a:lvl1pPr>
          </a:lstStyle>
          <a:p>
            <a:pPr algn="ctr" fontAlgn="base">
              <a:spcBef>
                <a:spcPct val="0"/>
              </a:spcBef>
              <a:spcAft>
                <a:spcPct val="0"/>
              </a:spcAft>
            </a:pPr>
            <a:fld id="{201AE35D-604A-4963-A6BD-A427FA8F7F3D}" type="slidenum">
              <a:rPr lang="en-US" sz="1600" smtClean="0">
                <a:solidFill>
                  <a:srgbClr val="000000"/>
                </a:solidFill>
              </a:rPr>
              <a:pPr algn="ctr" fontAlgn="base">
                <a:spcBef>
                  <a:spcPct val="0"/>
                </a:spcBef>
                <a:spcAft>
                  <a:spcPct val="0"/>
                </a:spcAft>
              </a:pPr>
              <a:t>‹#›</a:t>
            </a:fld>
            <a:endParaRPr lang="en-US" sz="1600" dirty="0">
              <a:solidFill>
                <a:srgbClr val="000000"/>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xfrm>
            <a:off x="4381500" y="6584950"/>
            <a:ext cx="369888" cy="211138"/>
          </a:xfrm>
          <a:prstGeom prst="rect">
            <a:avLst/>
          </a:prstGeom>
          <a:ln/>
        </p:spPr>
        <p:txBody>
          <a:bodyPr/>
          <a:lstStyle>
            <a:lvl1pPr>
              <a:defRPr/>
            </a:lvl1pPr>
          </a:lstStyle>
          <a:p>
            <a:pPr algn="ctr" fontAlgn="base">
              <a:spcBef>
                <a:spcPct val="0"/>
              </a:spcBef>
              <a:spcAft>
                <a:spcPct val="0"/>
              </a:spcAft>
            </a:pPr>
            <a:fld id="{25542271-788B-4264-8E24-B4BDFD355F24}" type="slidenum">
              <a:rPr lang="en-US" sz="1600" smtClean="0">
                <a:solidFill>
                  <a:srgbClr val="000000"/>
                </a:solidFill>
              </a:rPr>
              <a:pPr algn="ctr" fontAlgn="base">
                <a:spcBef>
                  <a:spcPct val="0"/>
                </a:spcBef>
                <a:spcAft>
                  <a:spcPct val="0"/>
                </a:spcAft>
              </a:pPr>
              <a:t>‹#›</a:t>
            </a:fld>
            <a:endParaRPr lang="en-US" sz="1600" dirty="0">
              <a:solidFill>
                <a:srgbClr val="000000"/>
              </a:solidFill>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10"/>
          <p:cNvSpPr>
            <a:spLocks noGrp="1" noChangeArrowheads="1"/>
          </p:cNvSpPr>
          <p:nvPr>
            <p:ph type="ftr" sz="quarter" idx="10"/>
          </p:nvPr>
        </p:nvSpPr>
        <p:spPr>
          <a:xfrm>
            <a:off x="4381500" y="6584950"/>
            <a:ext cx="369888" cy="211138"/>
          </a:xfrm>
          <a:prstGeom prst="rect">
            <a:avLst/>
          </a:prstGeom>
          <a:ln/>
        </p:spPr>
        <p:txBody>
          <a:bodyPr/>
          <a:lstStyle>
            <a:lvl1pPr>
              <a:defRPr/>
            </a:lvl1pPr>
          </a:lstStyle>
          <a:p>
            <a:pPr algn="ctr" fontAlgn="base">
              <a:spcBef>
                <a:spcPct val="0"/>
              </a:spcBef>
              <a:spcAft>
                <a:spcPct val="0"/>
              </a:spcAft>
            </a:pPr>
            <a:fld id="{5A4FBB63-3B02-4D10-BE20-9CD5922A282A}" type="slidenum">
              <a:rPr lang="en-US" sz="1600" smtClean="0">
                <a:solidFill>
                  <a:srgbClr val="000000"/>
                </a:solidFill>
              </a:rPr>
              <a:pPr algn="ctr" fontAlgn="base">
                <a:spcBef>
                  <a:spcPct val="0"/>
                </a:spcBef>
                <a:spcAft>
                  <a:spcPct val="0"/>
                </a:spcAft>
              </a:pPr>
              <a:t>‹#›</a:t>
            </a:fld>
            <a:endParaRPr lang="en-US" sz="1600" dirty="0">
              <a:solidFill>
                <a:srgbClr val="000000"/>
              </a:solidFill>
            </a:endParaRPr>
          </a:p>
        </p:txBody>
      </p:sp>
      <p:pic>
        <p:nvPicPr>
          <p:cNvPr id="4" name="Picture 3" descr="logo.gif"/>
          <p:cNvPicPr>
            <a:picLocks noChangeAspect="1"/>
          </p:cNvPicPr>
          <p:nvPr userDrawn="1"/>
        </p:nvPicPr>
        <p:blipFill>
          <a:blip r:embed="rId2" cstate="print"/>
          <a:stretch>
            <a:fillRect/>
          </a:stretch>
        </p:blipFill>
        <p:spPr>
          <a:xfrm>
            <a:off x="7391400" y="177098"/>
            <a:ext cx="1752600" cy="485775"/>
          </a:xfrm>
          <a:prstGeom prst="rect">
            <a:avLst/>
          </a:prstGeom>
        </p:spPr>
      </p:pic>
    </p:spTree>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xfrm>
            <a:off x="4381500" y="6584950"/>
            <a:ext cx="369888" cy="211138"/>
          </a:xfrm>
          <a:prstGeom prst="rect">
            <a:avLst/>
          </a:prstGeom>
          <a:ln/>
        </p:spPr>
        <p:txBody>
          <a:bodyPr/>
          <a:lstStyle>
            <a:lvl1pPr>
              <a:defRPr/>
            </a:lvl1pPr>
          </a:lstStyle>
          <a:p>
            <a:pPr algn="ctr" fontAlgn="base">
              <a:spcBef>
                <a:spcPct val="0"/>
              </a:spcBef>
              <a:spcAft>
                <a:spcPct val="0"/>
              </a:spcAft>
            </a:pPr>
            <a:fld id="{1FECC553-DE4A-D246-9277-DB70000239C8}" type="slidenum">
              <a:rPr lang="en-US" sz="1600" smtClean="0">
                <a:solidFill>
                  <a:srgbClr val="000000"/>
                </a:solidFill>
              </a:rPr>
              <a:pPr algn="ctr" fontAlgn="base">
                <a:spcBef>
                  <a:spcPct val="0"/>
                </a:spcBef>
                <a:spcAft>
                  <a:spcPct val="0"/>
                </a:spcAft>
              </a:pPr>
              <a:t>‹#›</a:t>
            </a:fld>
            <a:endParaRPr lang="en-US" sz="1600" dirty="0">
              <a:solidFill>
                <a:srgbClr val="000000"/>
              </a:solidFill>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2011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5"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ext Box 14"/>
          <p:cNvSpPr txBox="1">
            <a:spLocks noChangeArrowheads="1"/>
          </p:cNvSpPr>
          <p:nvPr userDrawn="1"/>
        </p:nvSpPr>
        <p:spPr bwMode="auto">
          <a:xfrm>
            <a:off x="0" y="6584950"/>
            <a:ext cx="2897188" cy="138113"/>
          </a:xfrm>
          <a:prstGeom prst="rect">
            <a:avLst/>
          </a:prstGeom>
          <a:noFill/>
          <a:ln w="9525">
            <a:noFill/>
            <a:miter lim="800000"/>
            <a:headEnd/>
            <a:tailEnd/>
          </a:ln>
          <a:effectLst/>
        </p:spPr>
        <p:txBody>
          <a:bodyPr lIns="0" tIns="0" rIns="0" bIns="0">
            <a:spAutoFit/>
          </a:bodyPr>
          <a:lstStyle/>
          <a:p>
            <a:pPr algn="r" fontAlgn="base">
              <a:spcBef>
                <a:spcPct val="50000"/>
              </a:spcBef>
              <a:spcAft>
                <a:spcPct val="0"/>
              </a:spcAft>
              <a:defRPr/>
            </a:pPr>
            <a:r>
              <a:rPr lang="en-US" sz="900" dirty="0">
                <a:solidFill>
                  <a:srgbClr val="A6A6A6"/>
                </a:solidFill>
                <a:latin typeface="Arial"/>
              </a:rPr>
              <a:t>© 2010 Merkle Inc</a:t>
            </a:r>
            <a:r>
              <a:rPr lang="en-US" sz="900" i="1" dirty="0">
                <a:solidFill>
                  <a:srgbClr val="A6A6A6"/>
                </a:solidFill>
                <a:latin typeface="Arial"/>
              </a:rPr>
              <a:t>.</a:t>
            </a:r>
            <a:r>
              <a:rPr lang="en-US" sz="900" dirty="0">
                <a:solidFill>
                  <a:srgbClr val="A6A6A6"/>
                </a:solidFill>
                <a:latin typeface="Arial"/>
              </a:rPr>
              <a:t> All Rights Reserved. Confidential</a:t>
            </a:r>
          </a:p>
        </p:txBody>
      </p:sp>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2011 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pic>
        <p:nvPicPr>
          <p:cNvPr id="9" name="Picture 8" descr="Magnify.jpg"/>
          <p:cNvPicPr>
            <a:picLocks noChangeAspect="1"/>
          </p:cNvPicPr>
          <p:nvPr userDrawn="1"/>
        </p:nvPicPr>
        <p:blipFill>
          <a:blip r:embed="rId2" cstate="screen"/>
          <a:srcRect/>
          <a:stretch>
            <a:fillRect/>
          </a:stretch>
        </p:blipFill>
        <p:spPr bwMode="auto">
          <a:xfrm>
            <a:off x="4264025" y="1838325"/>
            <a:ext cx="3971925" cy="3155950"/>
          </a:xfrm>
          <a:prstGeom prst="rect">
            <a:avLst/>
          </a:prstGeom>
          <a:noFill/>
          <a:ln w="9525">
            <a:noFill/>
            <a:miter lim="800000"/>
            <a:headEnd/>
            <a:tailEnd/>
          </a:ln>
        </p:spPr>
      </p:pic>
      <p:sp>
        <p:nvSpPr>
          <p:cNvPr id="2" name="Title 1"/>
          <p:cNvSpPr>
            <a:spLocks noGrp="1"/>
          </p:cNvSpPr>
          <p:nvPr>
            <p:ph type="title"/>
          </p:nvPr>
        </p:nvSpPr>
        <p:spPr>
          <a:xfrm>
            <a:off x="1066800" y="5092700"/>
            <a:ext cx="7351713" cy="469900"/>
          </a:xfrm>
        </p:spPr>
        <p:txBody>
          <a:bodyPr anchor="t">
            <a:normAutofit/>
          </a:bodyPr>
          <a:lstStyle>
            <a:lvl1pPr algn="l">
              <a:defRPr sz="1400" b="0" cap="all">
                <a:solidFill>
                  <a:srgbClr val="595959"/>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3"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schemeClr val="bg1"/>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pic>
        <p:nvPicPr>
          <p:cNvPr id="9" name="Picture 9" descr="Target Group.jpg"/>
          <p:cNvPicPr>
            <a:picLocks noChangeAspect="1"/>
          </p:cNvPicPr>
          <p:nvPr userDrawn="1"/>
        </p:nvPicPr>
        <p:blipFill>
          <a:blip r:embed="rId3" cstate="screen"/>
          <a:srcRect/>
          <a:stretch>
            <a:fillRect/>
          </a:stretch>
        </p:blipFill>
        <p:spPr bwMode="auto">
          <a:xfrm>
            <a:off x="4329113" y="1831975"/>
            <a:ext cx="3900487" cy="3000375"/>
          </a:xfrm>
          <a:prstGeom prst="rect">
            <a:avLst/>
          </a:prstGeom>
          <a:noFill/>
          <a:ln w="9525">
            <a:noFill/>
            <a:miter lim="800000"/>
            <a:headEnd/>
            <a:tailEnd/>
          </a:ln>
        </p:spPr>
      </p:pic>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66801" y="5092700"/>
            <a:ext cx="7239000" cy="546100"/>
          </a:xfrm>
        </p:spPr>
        <p:txBody>
          <a:bodyPr anchor="t">
            <a:normAutofit/>
          </a:bodyPr>
          <a:lstStyle>
            <a:lvl1pPr algn="l">
              <a:defRPr sz="1400" b="0" cap="all">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pic>
        <p:nvPicPr>
          <p:cNvPr id="9" name="Picture 8" descr="Magnify.jpg"/>
          <p:cNvPicPr>
            <a:picLocks noChangeAspect="1"/>
          </p:cNvPicPr>
          <p:nvPr userDrawn="1"/>
        </p:nvPicPr>
        <p:blipFill>
          <a:blip r:embed="rId2" cstate="screen"/>
          <a:srcRect/>
          <a:stretch>
            <a:fillRect/>
          </a:stretch>
        </p:blipFill>
        <p:spPr bwMode="auto">
          <a:xfrm>
            <a:off x="4264025" y="1838325"/>
            <a:ext cx="3971925" cy="3155950"/>
          </a:xfrm>
          <a:prstGeom prst="rect">
            <a:avLst/>
          </a:prstGeom>
          <a:noFill/>
          <a:ln w="9525">
            <a:noFill/>
            <a:miter lim="800000"/>
            <a:headEnd/>
            <a:tailEnd/>
          </a:ln>
        </p:spPr>
      </p:pic>
      <p:sp>
        <p:nvSpPr>
          <p:cNvPr id="2" name="Title 1"/>
          <p:cNvSpPr>
            <a:spLocks noGrp="1"/>
          </p:cNvSpPr>
          <p:nvPr>
            <p:ph type="title"/>
          </p:nvPr>
        </p:nvSpPr>
        <p:spPr>
          <a:xfrm>
            <a:off x="1066800" y="5092700"/>
            <a:ext cx="7351713" cy="469900"/>
          </a:xfrm>
        </p:spPr>
        <p:txBody>
          <a:bodyPr anchor="t">
            <a:normAutofit/>
          </a:bodyPr>
          <a:lstStyle>
            <a:lvl1pPr algn="l">
              <a:defRPr sz="1400" b="0" cap="all">
                <a:solidFill>
                  <a:srgbClr val="595959"/>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3"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pic>
        <p:nvPicPr>
          <p:cNvPr id="9" name="Picture 9" descr="Target Group.jpg"/>
          <p:cNvPicPr>
            <a:picLocks noChangeAspect="1"/>
          </p:cNvPicPr>
          <p:nvPr userDrawn="1"/>
        </p:nvPicPr>
        <p:blipFill>
          <a:blip r:embed="rId3" cstate="screen"/>
          <a:srcRect/>
          <a:stretch>
            <a:fillRect/>
          </a:stretch>
        </p:blipFill>
        <p:spPr bwMode="auto">
          <a:xfrm>
            <a:off x="4329113" y="1831975"/>
            <a:ext cx="3900487" cy="3000375"/>
          </a:xfrm>
          <a:prstGeom prst="rect">
            <a:avLst/>
          </a:prstGeom>
          <a:noFill/>
          <a:ln w="9525">
            <a:noFill/>
            <a:miter lim="800000"/>
            <a:headEnd/>
            <a:tailEnd/>
          </a:ln>
        </p:spPr>
      </p:pic>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66801" y="5092700"/>
            <a:ext cx="7239000" cy="546100"/>
          </a:xfrm>
        </p:spPr>
        <p:txBody>
          <a:bodyPr anchor="t">
            <a:normAutofit/>
          </a:bodyPr>
          <a:lstStyle>
            <a:lvl1pPr algn="l">
              <a:defRPr sz="1400" b="0" cap="all">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a:t>
            </a:r>
            <a:r>
              <a:rPr lang="en-US" sz="900" baseline="0" dirty="0" smtClean="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Merkle </a:t>
            </a:r>
            <a:r>
              <a:rPr lang="en-US" sz="900" dirty="0">
                <a:solidFill>
                  <a:srgbClr val="A6A6A6"/>
                </a:solidFill>
                <a:latin typeface="Arial" pitchFamily="34" charset="0"/>
                <a:ea typeface="ＭＳ Ｐゴシック" pitchFamily="26" charset="-128"/>
                <a:cs typeface="Arial" pitchFamily="34" charset="0"/>
              </a:rPr>
              <a:t>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pic>
        <p:nvPicPr>
          <p:cNvPr id="3" name="Picture 2" descr="logo.gif"/>
          <p:cNvPicPr>
            <a:picLocks noChangeAspect="1"/>
          </p:cNvPicPr>
          <p:nvPr userDrawn="1"/>
        </p:nvPicPr>
        <p:blipFill>
          <a:blip r:embed="rId2" cstate="print"/>
          <a:stretch>
            <a:fillRect/>
          </a:stretch>
        </p:blipFill>
        <p:spPr>
          <a:xfrm>
            <a:off x="7391400" y="167659"/>
            <a:ext cx="1752600" cy="485775"/>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2" name="Title 1"/>
          <p:cNvSpPr>
            <a:spLocks noGrp="1"/>
          </p:cNvSpPr>
          <p:nvPr>
            <p:ph type="title" hasCustomPrompt="1"/>
          </p:nvPr>
        </p:nvSpPr>
        <p:spPr>
          <a:xfrm>
            <a:off x="1066800" y="5092700"/>
            <a:ext cx="7351713" cy="469900"/>
          </a:xfrm>
        </p:spPr>
        <p:txBody>
          <a:bodyPr anchor="t">
            <a:normAutofit/>
          </a:bodyPr>
          <a:lstStyle>
            <a:lvl1pPr algn="l">
              <a:defRPr sz="1800" b="0" i="1"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4267200"/>
            <a:ext cx="35814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AutoShape 10"/>
          <p:cNvSpPr>
            <a:spLocks noChangeArrowheads="1"/>
          </p:cNvSpPr>
          <p:nvPr userDrawn="1"/>
        </p:nvSpPr>
        <p:spPr bwMode="auto">
          <a:xfrm>
            <a:off x="0" y="20637"/>
            <a:ext cx="9144000"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10" name="Rectangle 9"/>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1066800" y="4267200"/>
            <a:ext cx="3276600" cy="609600"/>
          </a:xfrm>
        </p:spPr>
        <p:txBody>
          <a:bodyPr anchor="b">
            <a:normAutofit/>
          </a:bodyPr>
          <a:lstStyle>
            <a:lvl1pPr marL="0" indent="0">
              <a:buNone/>
              <a:defRPr sz="2400" b="0">
                <a:solidFill>
                  <a:srgbClr val="59595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1066801" y="5092700"/>
            <a:ext cx="7239000" cy="546100"/>
          </a:xfrm>
        </p:spPr>
        <p:txBody>
          <a:bodyPr anchor="t">
            <a:normAutofit/>
          </a:bodyPr>
          <a:lstStyle>
            <a:lvl1pPr algn="l">
              <a:defRPr sz="1600" b="0" cap="none">
                <a:solidFill>
                  <a:srgbClr val="595959"/>
                </a:solidFill>
                <a:latin typeface="Arial" pitchFamily="34" charset="0"/>
                <a:cs typeface="Arial" pitchFamily="34" charset="0"/>
              </a:defRPr>
            </a:lvl1pPr>
          </a:lstStyle>
          <a:p>
            <a:r>
              <a:rPr lang="en-US" dirty="0" smtClean="0"/>
              <a:t>Click to edit master title style</a:t>
            </a:r>
            <a:endParaRPr lang="en-US" dirty="0"/>
          </a:p>
        </p:txBody>
      </p:sp>
      <p:pic>
        <p:nvPicPr>
          <p:cNvPr id="13"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a:spLocks noGrp="1"/>
          </p:cNvSpPr>
          <p:nvPr>
            <p:ph type="sldNum" sz="quarter" idx="10"/>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lstStyle/>
          <a:p>
            <a:r>
              <a:rPr lang="en-US" dirty="0" smtClean="0"/>
              <a:t>Click to edit Master title style</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5908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63207"/>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smtClean="0"/>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z="1000" smtClean="0">
                <a:latin typeface="Arial" pitchFamily="34" charset="0"/>
                <a:cs typeface="Arial" pitchFamily="34" charset="0"/>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4"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7" name="Title 1"/>
          <p:cNvSpPr>
            <a:spLocks noGrp="1"/>
          </p:cNvSpPr>
          <p:nvPr>
            <p:ph type="title"/>
          </p:nvPr>
        </p:nvSpPr>
        <p:spPr>
          <a:xfrm>
            <a:off x="368300" y="228600"/>
            <a:ext cx="8186057" cy="544513"/>
          </a:xfrm>
        </p:spPr>
        <p:txBody>
          <a:bodyPr/>
          <a:lstStyle>
            <a:lvl1pPr>
              <a:defRPr sz="2200"/>
            </a:lvl1pPr>
          </a:lstStyle>
          <a:p>
            <a:r>
              <a:rPr lang="en-US" dirty="0" smtClean="0"/>
              <a:t>Click to edit Master 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E333AD27-E37B-4B95-B482-08E5D2383EC0}"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40450" y="361950"/>
            <a:ext cx="2506663" cy="427038"/>
          </a:xfrm>
          <a:prstGeom prst="rect">
            <a:avLst/>
          </a:prstGeom>
          <a:noFill/>
          <a:ln w="9525">
            <a:noFill/>
            <a:miter lim="800000"/>
            <a:headEnd/>
            <a:tailEnd/>
          </a:ln>
        </p:spPr>
      </p:pic>
      <p:sp>
        <p:nvSpPr>
          <p:cNvPr id="2" name="Title 1"/>
          <p:cNvSpPr>
            <a:spLocks noGrp="1"/>
          </p:cNvSpPr>
          <p:nvPr>
            <p:ph type="ctrTitle"/>
          </p:nvPr>
        </p:nvSpPr>
        <p:spPr>
          <a:xfrm>
            <a:off x="1104900" y="4445000"/>
            <a:ext cx="7150100" cy="461899"/>
          </a:xfrm>
        </p:spPr>
        <p:txBody>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4"/>
          <p:cNvSpPr>
            <a:spLocks noGrp="1"/>
          </p:cNvSpPr>
          <p:nvPr>
            <p:ph type="body" sz="quarter" idx="11"/>
          </p:nvPr>
        </p:nvSpPr>
        <p:spPr>
          <a:xfrm>
            <a:off x="5334000" y="6565900"/>
            <a:ext cx="3338292" cy="363538"/>
          </a:xfrm>
          <a:prstGeom prst="rect">
            <a:avLst/>
          </a:prstGeom>
        </p:spPr>
        <p:txBody>
          <a:bodyPr vert="horz" lIns="0" tIns="0" rIns="0" bIns="0"/>
          <a:lstStyle>
            <a:lvl1pPr algn="r">
              <a:defRPr sz="1200">
                <a:solidFill>
                  <a:srgbClr val="606060"/>
                </a:solidFill>
              </a:defRPr>
            </a:lvl1pPr>
            <a:lvl2pPr>
              <a:defRPr sz="1200">
                <a:solidFill>
                  <a:srgbClr val="606060"/>
                </a:solidFill>
              </a:defRPr>
            </a:lvl2pPr>
            <a:lvl3pPr>
              <a:defRPr sz="1200">
                <a:solidFill>
                  <a:srgbClr val="606060"/>
                </a:solidFill>
              </a:defRPr>
            </a:lvl3pPr>
            <a:lvl4pPr>
              <a:defRPr sz="1200">
                <a:solidFill>
                  <a:srgbClr val="606060"/>
                </a:solidFill>
              </a:defRPr>
            </a:lvl4pPr>
            <a:lvl5pPr>
              <a:defRPr sz="1200">
                <a:solidFill>
                  <a:srgbClr val="606060"/>
                </a:solidFill>
              </a:defRPr>
            </a:lvl5pPr>
          </a:lstStyle>
          <a:p>
            <a:pPr lvl="0"/>
            <a:r>
              <a:rPr lang="en-US" dirty="0" smtClean="0"/>
              <a:t>Click to edit Master text styles</a:t>
            </a:r>
            <a:endParaRPr lang="en-US" dirty="0"/>
          </a:p>
        </p:txBody>
      </p:sp>
      <p:sp>
        <p:nvSpPr>
          <p:cNvPr id="7" name="Rectangle 10"/>
          <p:cNvSpPr>
            <a:spLocks noGrp="1" noChangeArrowheads="1"/>
          </p:cNvSpPr>
          <p:nvPr>
            <p:ph type="ftr" sz="quarter" idx="12"/>
          </p:nvPr>
        </p:nvSpPr>
        <p:spPr>
          <a:xfrm>
            <a:off x="4381500" y="6578600"/>
            <a:ext cx="369888" cy="211138"/>
          </a:xfrm>
          <a:prstGeom prst="rect">
            <a:avLst/>
          </a:prstGeom>
        </p:spPr>
        <p:txBody>
          <a:bodyPr/>
          <a:lstStyle>
            <a:lvl1pPr>
              <a:defRPr smtClean="0">
                <a:latin typeface="Arial"/>
              </a:defRPr>
            </a:lvl1pPr>
          </a:lstStyle>
          <a:p>
            <a:pPr>
              <a:defRPr/>
            </a:pPr>
            <a:fld id="{391A1607-F8BE-44D9-8EF0-31252118E443}"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ea typeface="Arial" charset="0"/>
              <a:cs typeface="Arial" charset="0"/>
            </a:endParaRPr>
          </a:p>
        </p:txBody>
      </p:sp>
      <p:pic>
        <p:nvPicPr>
          <p:cNvPr id="5"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10" name="Title 1"/>
          <p:cNvSpPr>
            <a:spLocks noGrp="1"/>
          </p:cNvSpPr>
          <p:nvPr>
            <p:ph type="ctrTitle"/>
          </p:nvPr>
        </p:nvSpPr>
        <p:spPr>
          <a:xfrm>
            <a:off x="1104900" y="4508500"/>
            <a:ext cx="7150100" cy="461899"/>
          </a:xfrm>
        </p:spPr>
        <p:txBody>
          <a:bodyPr/>
          <a:lstStyle>
            <a:lvl1pPr>
              <a:defRPr sz="2400"/>
            </a:lvl1pPr>
          </a:lstStyle>
          <a:p>
            <a:r>
              <a:rPr lang="en-US" dirty="0" smtClean="0"/>
              <a:t>Click to edit Master title style</a:t>
            </a:r>
            <a:endParaRPr lang="en-US" dirty="0"/>
          </a:p>
        </p:txBody>
      </p:sp>
      <p:sp>
        <p:nvSpPr>
          <p:cNvPr id="11" name="Subtitle 2"/>
          <p:cNvSpPr>
            <a:spLocks noGrp="1"/>
          </p:cNvSpPr>
          <p:nvPr>
            <p:ph type="subTitle" idx="1"/>
          </p:nvPr>
        </p:nvSpPr>
        <p:spPr>
          <a:xfrm>
            <a:off x="1104900" y="5080000"/>
            <a:ext cx="6400800" cy="649514"/>
          </a:xfrm>
          <a:prstGeom prst="rect">
            <a:avLst/>
          </a:prstGeom>
        </p:spPr>
        <p:txBody>
          <a:bodyPr vert="horz" lIns="0" tIns="0" rIns="0" bIns="0"/>
          <a:lstStyle>
            <a:lvl1pPr marL="0" indent="0" algn="l">
              <a:buNone/>
              <a:defRPr sz="1600" i="1">
                <a:solidFill>
                  <a:srgbClr val="606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4001B09D-1995-41DA-A84E-0AA698BFFCA5}"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defRPr/>
            </a:pPr>
            <a:endParaRPr lang="en-US" sz="1200" dirty="0">
              <a:solidFill>
                <a:srgbClr val="FFFFFF"/>
              </a:solidFill>
              <a:latin typeface="Arial"/>
              <a:cs typeface="Arial"/>
            </a:endParaRPr>
          </a:p>
        </p:txBody>
      </p:sp>
      <p:pic>
        <p:nvPicPr>
          <p:cNvPr id="6" name="Picture 41" descr="Merkle_RGB_L_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9863" y="6619875"/>
            <a:ext cx="1227137" cy="138113"/>
          </a:xfrm>
          <a:prstGeom prst="rect">
            <a:avLst/>
          </a:prstGeom>
          <a:noFill/>
          <a:ln w="9525">
            <a:noFill/>
            <a:miter lim="800000"/>
            <a:headEnd/>
            <a:tailEnd/>
          </a:ln>
        </p:spPr>
      </p:pic>
      <p:sp>
        <p:nvSpPr>
          <p:cNvPr id="3" name="Content Placeholder 2"/>
          <p:cNvSpPr>
            <a:spLocks noGrp="1"/>
          </p:cNvSpPr>
          <p:nvPr>
            <p:ph sz="half" idx="1"/>
          </p:nvPr>
        </p:nvSpPr>
        <p:spPr>
          <a:xfrm>
            <a:off x="3810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1400"/>
            <a:ext cx="4038600" cy="4525963"/>
          </a:xfrm>
          <a:prstGeom prst="rect">
            <a:avLst/>
          </a:prstGeom>
        </p:spPr>
        <p:txBody>
          <a:bodyPr vert="horz" lIns="0" tIns="0" rIns="0" bIns="0"/>
          <a:lstStyle>
            <a:lvl1pPr>
              <a:defRPr sz="1800">
                <a:solidFill>
                  <a:srgbClr val="0057B2"/>
                </a:solidFill>
              </a:defRPr>
            </a:lvl1pPr>
            <a:lvl2pPr marL="342900" indent="-152400">
              <a:lnSpc>
                <a:spcPct val="120000"/>
              </a:lnSpc>
              <a:spcBef>
                <a:spcPts val="0"/>
              </a:spcBef>
              <a:buClr>
                <a:srgbClr val="9F0000"/>
              </a:buClr>
              <a:buFont typeface="Arial"/>
              <a:buChar char="•"/>
              <a:defRPr sz="1200">
                <a:solidFill>
                  <a:srgbClr val="595959"/>
                </a:solidFill>
              </a:defRPr>
            </a:lvl2pPr>
            <a:lvl3pPr marL="508000" indent="-152400">
              <a:lnSpc>
                <a:spcPct val="120000"/>
              </a:lnSpc>
              <a:spcBef>
                <a:spcPts val="0"/>
              </a:spcBef>
              <a:buFont typeface="Lucida Grande"/>
              <a:buChar char="–"/>
              <a:defRPr sz="1200">
                <a:solidFill>
                  <a:srgbClr val="595959"/>
                </a:solidFill>
              </a:defRPr>
            </a:lvl3pPr>
            <a:lvl4pPr marL="685800" indent="-152400">
              <a:lnSpc>
                <a:spcPct val="120000"/>
              </a:lnSpc>
              <a:spcBef>
                <a:spcPts val="0"/>
              </a:spcBef>
              <a:buFont typeface="Arial"/>
              <a:buChar char="•"/>
              <a:defRPr sz="1200">
                <a:solidFill>
                  <a:srgbClr val="595959"/>
                </a:solidFill>
              </a:defRPr>
            </a:lvl4pPr>
            <a:lvl5pPr marL="863600" indent="-152400">
              <a:lnSpc>
                <a:spcPct val="120000"/>
              </a:lnSpc>
              <a:spcBef>
                <a:spcPts val="0"/>
              </a:spcBef>
              <a:defRPr sz="12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68300" y="431800"/>
            <a:ext cx="8186057" cy="544513"/>
          </a:xfrm>
        </p:spPr>
        <p:txBody>
          <a:bodyPr/>
          <a:lstStyle>
            <a:lvl1pPr>
              <a:defRPr sz="2200"/>
            </a:lvl1pPr>
          </a:lstStyle>
          <a:p>
            <a:r>
              <a:rPr lang="en-US" dirty="0" smtClean="0"/>
              <a:t>Click to edit Master title style</a:t>
            </a:r>
            <a:endParaRPr lang="en-US" dirty="0"/>
          </a:p>
        </p:txBody>
      </p:sp>
      <p:sp>
        <p:nvSpPr>
          <p:cNvPr id="8" name="Rectangle 10"/>
          <p:cNvSpPr>
            <a:spLocks noGrp="1" noChangeArrowheads="1"/>
          </p:cNvSpPr>
          <p:nvPr>
            <p:ph type="ftr" sz="quarter" idx="10"/>
          </p:nvPr>
        </p:nvSpPr>
        <p:spPr>
          <a:xfrm>
            <a:off x="4381500" y="6584950"/>
            <a:ext cx="369888" cy="211138"/>
          </a:xfrm>
          <a:prstGeom prst="rect">
            <a:avLst/>
          </a:prstGeom>
        </p:spPr>
        <p:txBody>
          <a:bodyPr/>
          <a:lstStyle>
            <a:lvl1pPr>
              <a:defRPr smtClean="0">
                <a:latin typeface="Arial"/>
              </a:defRPr>
            </a:lvl1pPr>
          </a:lstStyle>
          <a:p>
            <a:pPr>
              <a:defRPr/>
            </a:pPr>
            <a:fld id="{B8EBD488-3AD5-4399-B6D1-91A56B11F112}" type="slidenum">
              <a:rPr lang="en-US">
                <a:solidFill>
                  <a:prstClr val="black"/>
                </a:solidFill>
              </a:rPr>
              <a:pPr>
                <a:defRPr/>
              </a:pPr>
              <a:t>‹#›</a:t>
            </a:fld>
            <a:endParaRPr lang="en-US" dirty="0">
              <a:solidFill>
                <a:prstClr val="black"/>
              </a:solidFill>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2791340"/>
            <a:ext cx="9144000" cy="4066659"/>
          </a:xfrm>
          <a:prstGeom prst="rect">
            <a:avLst/>
          </a:prstGeom>
          <a:gradFill flip="none" rotWithShape="1">
            <a:gsLst>
              <a:gs pos="100000">
                <a:schemeClr val="bg1">
                  <a:lumMod val="75000"/>
                </a:schemeClr>
              </a:gs>
              <a:gs pos="0">
                <a:schemeClr val="bg1"/>
              </a:gs>
              <a:gs pos="90000">
                <a:schemeClr val="bg1"/>
              </a:gs>
              <a:gs pos="25000">
                <a:schemeClr val="bg1">
                  <a:lumMod val="85000"/>
                </a:schemeClr>
              </a:gs>
              <a:gs pos="74000">
                <a:schemeClr val="bg1">
                  <a:lumMod val="50000"/>
                </a:schemeClr>
              </a:gs>
            </a:gsLst>
            <a:lin ang="5400000" scaled="0"/>
            <a:tileRec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 name="Text Box 14"/>
          <p:cNvSpPr txBox="1">
            <a:spLocks noChangeArrowheads="1"/>
          </p:cNvSpPr>
          <p:nvPr userDrawn="1"/>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sp>
        <p:nvSpPr>
          <p:cNvPr id="6" name="Slide Number Placeholder 10"/>
          <p:cNvSpPr>
            <a:spLocks noGrp="1"/>
          </p:cNvSpPr>
          <p:nvPr>
            <p:ph type="sldNum" sz="quarter" idx="4"/>
          </p:nvPr>
        </p:nvSpPr>
        <p:spPr>
          <a:xfrm>
            <a:off x="4343400" y="6477000"/>
            <a:ext cx="533400" cy="279400"/>
          </a:xfrm>
          <a:prstGeom prst="rect">
            <a:avLst/>
          </a:prstGeom>
        </p:spPr>
        <p:txBody>
          <a:bodyPr vert="horz" lIns="91440" tIns="45720" rIns="91440" bIns="45720" rtlCol="0" anchor="t"/>
          <a:lstStyle>
            <a:lvl1pPr algn="ctr">
              <a:defRPr sz="1050">
                <a:solidFill>
                  <a:schemeClr val="tx1">
                    <a:tint val="75000"/>
                  </a:schemeClr>
                </a:solidFill>
                <a:latin typeface="Arial" pitchFamily="34" charset="0"/>
                <a:cs typeface="Arial" pitchFamily="34" charset="0"/>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erkle_BLUE_noTag.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AutoShape 10"/>
          <p:cNvSpPr>
            <a:spLocks noChangeArrowheads="1"/>
          </p:cNvSpPr>
          <p:nvPr userDrawn="1"/>
        </p:nvSpPr>
        <p:spPr bwMode="auto">
          <a:xfrm>
            <a:off x="20638" y="20637"/>
            <a:ext cx="9123362" cy="6837363"/>
          </a:xfrm>
          <a:prstGeom prst="roundRect">
            <a:avLst>
              <a:gd name="adj" fmla="val 0"/>
            </a:avLst>
          </a:prstGeom>
          <a:solidFill>
            <a:schemeClr val="bg1"/>
          </a:solidFill>
          <a:ln w="28575">
            <a:noFill/>
            <a:round/>
            <a:headEnd/>
            <a:tailEnd/>
          </a:ln>
          <a:effectLst/>
        </p:spPr>
        <p:txBody>
          <a:bodyPr wrap="none" anchor="ctr"/>
          <a:lstStyle/>
          <a:p>
            <a:r>
              <a:rPr lang="en-US" dirty="0">
                <a:solidFill>
                  <a:prstClr val="black"/>
                </a:solidFill>
                <a:latin typeface="Arial" pitchFamily="34" charset="0"/>
                <a:cs typeface="Arial" pitchFamily="34" charset="0"/>
              </a:rPr>
              <a:t>  </a:t>
            </a:r>
          </a:p>
        </p:txBody>
      </p:sp>
      <p:sp>
        <p:nvSpPr>
          <p:cNvPr id="3" name="Subtitle 2"/>
          <p:cNvSpPr>
            <a:spLocks noGrp="1"/>
          </p:cNvSpPr>
          <p:nvPr>
            <p:ph type="subTitle" idx="1"/>
          </p:nvPr>
        </p:nvSpPr>
        <p:spPr>
          <a:xfrm>
            <a:off x="1066800" y="5105400"/>
            <a:ext cx="6400800" cy="533400"/>
          </a:xfrm>
        </p:spPr>
        <p:txBody>
          <a:bodyPr>
            <a:normAutofit/>
          </a:bodyPr>
          <a:lstStyle>
            <a:lvl1pPr marL="0" indent="0" algn="l">
              <a:buNone/>
              <a:defRPr sz="1400">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1" descr="Merkle_RGB_L_Res"/>
          <p:cNvPicPr>
            <a:picLocks noChangeAspect="1" noChangeArrowheads="1"/>
          </p:cNvPicPr>
          <p:nvPr userDrawn="1"/>
        </p:nvPicPr>
        <p:blipFill>
          <a:blip r:embed="rId2" cstate="screen"/>
          <a:srcRect/>
          <a:stretch>
            <a:fillRect/>
          </a:stretch>
        </p:blipFill>
        <p:spPr bwMode="auto">
          <a:xfrm>
            <a:off x="6640513" y="361950"/>
            <a:ext cx="2006600" cy="341313"/>
          </a:xfrm>
          <a:prstGeom prst="rect">
            <a:avLst/>
          </a:prstGeom>
          <a:noFill/>
          <a:ln w="9525">
            <a:noFill/>
            <a:miter lim="800000"/>
            <a:headEnd/>
            <a:tailEnd/>
          </a:ln>
        </p:spPr>
      </p:pic>
      <p:pic>
        <p:nvPicPr>
          <p:cNvPr id="9" name="Picture 8" descr="people web.jpg"/>
          <p:cNvPicPr>
            <a:picLocks noChangeAspect="1"/>
          </p:cNvPicPr>
          <p:nvPr userDrawn="1"/>
        </p:nvPicPr>
        <p:blipFill>
          <a:blip r:embed="rId3" cstate="screen"/>
          <a:srcRect/>
          <a:stretch>
            <a:fillRect/>
          </a:stretch>
        </p:blipFill>
        <p:spPr bwMode="auto">
          <a:xfrm>
            <a:off x="4560888" y="2144712"/>
            <a:ext cx="3643312" cy="2732088"/>
          </a:xfrm>
          <a:prstGeom prst="rect">
            <a:avLst/>
          </a:prstGeom>
          <a:noFill/>
          <a:ln w="9525">
            <a:noFill/>
            <a:miter lim="800000"/>
            <a:headEnd/>
            <a:tailEnd/>
          </a:ln>
        </p:spPr>
      </p:pic>
      <p:sp>
        <p:nvSpPr>
          <p:cNvPr id="11" name="Rectangle 10"/>
          <p:cNvSpPr>
            <a:spLocks noChangeArrowheads="1"/>
          </p:cNvSpPr>
          <p:nvPr userDrawn="1"/>
        </p:nvSpPr>
        <p:spPr bwMode="auto">
          <a:xfrm>
            <a:off x="1101725" y="4921250"/>
            <a:ext cx="7050088" cy="90488"/>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2" name="Title 1"/>
          <p:cNvSpPr>
            <a:spLocks noGrp="1"/>
          </p:cNvSpPr>
          <p:nvPr>
            <p:ph type="ctrTitle"/>
          </p:nvPr>
        </p:nvSpPr>
        <p:spPr>
          <a:xfrm>
            <a:off x="1066800" y="4191000"/>
            <a:ext cx="3505200" cy="685800"/>
          </a:xfrm>
        </p:spPr>
        <p:txBody>
          <a:bodyPr>
            <a:normAutofit/>
          </a:bodyPr>
          <a:lstStyle>
            <a:lvl1pPr algn="l">
              <a:defRPr sz="2400">
                <a:solidFill>
                  <a:srgbClr val="595959"/>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sz="2200">
                <a:solidFill>
                  <a:srgbClr val="0057B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latin typeface="Aria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theme" Target="../theme/theme1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19" Type="http://schemas.openxmlformats.org/officeDocument/2006/relationships/image" Target="../media/image1.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theme" Target="../theme/theme11.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10" Type="http://schemas.openxmlformats.org/officeDocument/2006/relationships/slideLayout" Target="../slideLayouts/slideLayout174.xml"/><Relationship Id="rId19" Type="http://schemas.openxmlformats.org/officeDocument/2006/relationships/image" Target="../media/image1.png"/><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theme" Target="../theme/theme12.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19" Type="http://schemas.openxmlformats.org/officeDocument/2006/relationships/image" Target="../media/image1.png"/><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theme" Target="../theme/theme13.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19" Type="http://schemas.openxmlformats.org/officeDocument/2006/relationships/image" Target="../media/image1.png"/><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theme" Target="../theme/theme14.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10" Type="http://schemas.openxmlformats.org/officeDocument/2006/relationships/slideLayout" Target="../slideLayouts/slideLayout225.xml"/><Relationship Id="rId19" Type="http://schemas.openxmlformats.org/officeDocument/2006/relationships/image" Target="../media/image1.png"/><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theme" Target="../theme/theme1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19" Type="http://schemas.openxmlformats.org/officeDocument/2006/relationships/image" Target="../media/image1.png"/><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theme" Target="../theme/theme16.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image" Target="../media/image1.png"/><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theme" Target="../theme/theme17.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10" Type="http://schemas.openxmlformats.org/officeDocument/2006/relationships/slideLayout" Target="../slideLayouts/slideLayout276.xml"/><Relationship Id="rId19" Type="http://schemas.openxmlformats.org/officeDocument/2006/relationships/image" Target="../media/image1.png"/><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slideLayout" Target="../slideLayouts/slideLayout296.xml"/><Relationship Id="rId18" Type="http://schemas.openxmlformats.org/officeDocument/2006/relationships/theme" Target="../theme/theme18.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17" Type="http://schemas.openxmlformats.org/officeDocument/2006/relationships/slideLayout" Target="../slideLayouts/slideLayout300.xml"/><Relationship Id="rId2" Type="http://schemas.openxmlformats.org/officeDocument/2006/relationships/slideLayout" Target="../slideLayouts/slideLayout285.xml"/><Relationship Id="rId16" Type="http://schemas.openxmlformats.org/officeDocument/2006/relationships/slideLayout" Target="../slideLayouts/slideLayout299.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5" Type="http://schemas.openxmlformats.org/officeDocument/2006/relationships/slideLayout" Target="../slideLayouts/slideLayout298.xml"/><Relationship Id="rId10" Type="http://schemas.openxmlformats.org/officeDocument/2006/relationships/slideLayout" Target="../slideLayouts/slideLayout293.xml"/><Relationship Id="rId19" Type="http://schemas.openxmlformats.org/officeDocument/2006/relationships/image" Target="../media/image1.png"/><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slideLayout" Target="../slideLayouts/slideLayout2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18" Type="http://schemas.openxmlformats.org/officeDocument/2006/relationships/theme" Target="../theme/theme19.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19" Type="http://schemas.openxmlformats.org/officeDocument/2006/relationships/image" Target="../media/image1.png"/><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18" Type="http://schemas.openxmlformats.org/officeDocument/2006/relationships/theme" Target="../theme/theme20.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slideLayout" Target="../slideLayouts/slideLayout334.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10" Type="http://schemas.openxmlformats.org/officeDocument/2006/relationships/slideLayout" Target="../slideLayouts/slideLayout327.xml"/><Relationship Id="rId19" Type="http://schemas.openxmlformats.org/officeDocument/2006/relationships/image" Target="../media/image1.png"/><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337.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image" Target="../media/image13.png"/><Relationship Id="rId5" Type="http://schemas.openxmlformats.org/officeDocument/2006/relationships/theme" Target="../theme/theme21.xml"/><Relationship Id="rId4" Type="http://schemas.openxmlformats.org/officeDocument/2006/relationships/slideLayout" Target="../slideLayouts/slideLayout33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18" Type="http://schemas.openxmlformats.org/officeDocument/2006/relationships/theme" Target="../theme/theme22.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17" Type="http://schemas.openxmlformats.org/officeDocument/2006/relationships/slideLayout" Target="../slideLayouts/slideLayout355.xml"/><Relationship Id="rId2" Type="http://schemas.openxmlformats.org/officeDocument/2006/relationships/slideLayout" Target="../slideLayouts/slideLayout340.xml"/><Relationship Id="rId16" Type="http://schemas.openxmlformats.org/officeDocument/2006/relationships/slideLayout" Target="../slideLayouts/slideLayout354.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slideLayout" Target="../slideLayouts/slideLayout353.xml"/><Relationship Id="rId10" Type="http://schemas.openxmlformats.org/officeDocument/2006/relationships/slideLayout" Target="../slideLayouts/slideLayout348.xml"/><Relationship Id="rId19" Type="http://schemas.openxmlformats.org/officeDocument/2006/relationships/image" Target="../media/image1.png"/><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slideLayout" Target="../slideLayouts/slideLayout35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slideLayout" Target="../slideLayouts/slideLayout368.xml"/><Relationship Id="rId18" Type="http://schemas.openxmlformats.org/officeDocument/2006/relationships/theme" Target="../theme/theme2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10" Type="http://schemas.openxmlformats.org/officeDocument/2006/relationships/slideLayout" Target="../slideLayouts/slideLayout365.xml"/><Relationship Id="rId19" Type="http://schemas.openxmlformats.org/officeDocument/2006/relationships/image" Target="../media/image1.png"/><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18" Type="http://schemas.openxmlformats.org/officeDocument/2006/relationships/theme" Target="../theme/theme24.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slideLayout" Target="../slideLayouts/slideLayout389.xml"/><Relationship Id="rId2" Type="http://schemas.openxmlformats.org/officeDocument/2006/relationships/slideLayout" Target="../slideLayouts/slideLayout374.xml"/><Relationship Id="rId16" Type="http://schemas.openxmlformats.org/officeDocument/2006/relationships/slideLayout" Target="../slideLayouts/slideLayout388.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slideLayout" Target="../slideLayouts/slideLayout387.xml"/><Relationship Id="rId10" Type="http://schemas.openxmlformats.org/officeDocument/2006/relationships/slideLayout" Target="../slideLayouts/slideLayout382.xml"/><Relationship Id="rId19" Type="http://schemas.openxmlformats.org/officeDocument/2006/relationships/image" Target="../media/image1.png"/><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1.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1.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1.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1.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image" Target="../media/image1.png"/><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schemeClr val="bg1"/>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lgn="l">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schemeClr val="bg1">
                    <a:lumMod val="50000"/>
                  </a:schemeClr>
                </a:solidFill>
                <a:latin typeface="Arial"/>
                <a:cs typeface="Arial"/>
              </a:rPr>
              <a:pPr/>
              <a:t>‹#›</a:t>
            </a:fld>
            <a:endParaRPr lang="en-GB" sz="1000" dirty="0">
              <a:solidFill>
                <a:schemeClr val="bg1">
                  <a:lumMod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91" r:id="rId2"/>
    <p:sldLayoutId id="2147483662" r:id="rId3"/>
    <p:sldLayoutId id="2147483663" r:id="rId4"/>
    <p:sldLayoutId id="2147483665" r:id="rId5"/>
    <p:sldLayoutId id="2147483667" r:id="rId6"/>
    <p:sldLayoutId id="2147483668" r:id="rId7"/>
    <p:sldLayoutId id="2147483669" r:id="rId8"/>
    <p:sldLayoutId id="2147483689" r:id="rId9"/>
    <p:sldLayoutId id="2147483690" r:id="rId10"/>
    <p:sldLayoutId id="2147483682" r:id="rId11"/>
    <p:sldLayoutId id="2147483676" r:id="rId12"/>
    <p:sldLayoutId id="2147483693" r:id="rId13"/>
    <p:sldLayoutId id="2147483694" r:id="rId14"/>
    <p:sldLayoutId id="2147483696" r:id="rId15"/>
    <p:sldLayoutId id="2147483697" r:id="rId16"/>
    <p:sldLayoutId id="2147483670"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a:t>
            </a:r>
            <a:r>
              <a:rPr lang="en-US" sz="900" baseline="0" dirty="0" smtClean="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Merkle </a:t>
            </a:r>
            <a:r>
              <a:rPr lang="en-US" sz="900" dirty="0">
                <a:solidFill>
                  <a:srgbClr val="A6A6A6"/>
                </a:solidFill>
                <a:latin typeface="Arial" pitchFamily="34" charset="0"/>
                <a:ea typeface="ＭＳ Ｐゴシック" pitchFamily="26" charset="-128"/>
                <a:cs typeface="Arial" pitchFamily="34" charset="0"/>
              </a:rPr>
              <a:t>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55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387350" y="823913"/>
            <a:ext cx="8369300" cy="114300"/>
          </a:xfrm>
          <a:prstGeom prst="rect">
            <a:avLst/>
          </a:prstGeom>
          <a:solidFill>
            <a:srgbClr val="0057AC"/>
          </a:solidFill>
          <a:ln w="9525">
            <a:noFill/>
            <a:round/>
            <a:headEnd/>
            <a:tailEnd/>
          </a:ln>
        </p:spPr>
        <p:txBody>
          <a:bodyPr wrap="none" anchor="ctr"/>
          <a:lstStyle/>
          <a:p>
            <a:endParaRPr lang="en-US" sz="1200" dirty="0">
              <a:solidFill>
                <a:prstClr val="white"/>
              </a:solidFill>
              <a:cs typeface="Arial" charset="0"/>
            </a:endParaRPr>
          </a:p>
        </p:txBody>
      </p:sp>
      <p:sp>
        <p:nvSpPr>
          <p:cNvPr id="8" name="Text Box 14"/>
          <p:cNvSpPr txBox="1">
            <a:spLocks noChangeArrowheads="1"/>
          </p:cNvSpPr>
          <p:nvPr/>
        </p:nvSpPr>
        <p:spPr bwMode="auto">
          <a:xfrm>
            <a:off x="0" y="6629400"/>
            <a:ext cx="2897188" cy="228600"/>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ea typeface="ＭＳ Ｐゴシック" pitchFamily="26" charset="-128"/>
              </a:rPr>
              <a:t>© </a:t>
            </a:r>
            <a:r>
              <a:rPr lang="en-US" sz="900" dirty="0" smtClean="0">
                <a:solidFill>
                  <a:srgbClr val="A6A6A6"/>
                </a:solidFill>
                <a:ea typeface="ＭＳ Ｐゴシック" pitchFamily="26" charset="-128"/>
              </a:rPr>
              <a:t>2013 </a:t>
            </a:r>
            <a:r>
              <a:rPr lang="en-US" sz="900" dirty="0">
                <a:solidFill>
                  <a:srgbClr val="A6A6A6"/>
                </a:solidFill>
                <a:ea typeface="ＭＳ Ｐゴシック" pitchFamily="26" charset="-128"/>
              </a:rPr>
              <a:t>Merkle Inc</a:t>
            </a:r>
            <a:r>
              <a:rPr lang="en-US" sz="900" i="1" dirty="0">
                <a:solidFill>
                  <a:srgbClr val="A6A6A6"/>
                </a:solidFill>
                <a:ea typeface="ＭＳ Ｐゴシック" pitchFamily="26" charset="-128"/>
              </a:rPr>
              <a:t>.</a:t>
            </a:r>
            <a:r>
              <a:rPr lang="en-US" sz="900" dirty="0">
                <a:solidFill>
                  <a:srgbClr val="A6A6A6"/>
                </a:solidFill>
                <a:ea typeface="ＭＳ Ｐゴシック" pitchFamily="26" charset="-128"/>
              </a:rPr>
              <a:t> All Rights Reserved. Confidential</a:t>
            </a:r>
          </a:p>
        </p:txBody>
      </p:sp>
      <p:pic>
        <p:nvPicPr>
          <p:cNvPr id="10" name="Picture 8" descr="Picture 1.png"/>
          <p:cNvPicPr>
            <a:picLocks noChangeAspect="1"/>
          </p:cNvPicPr>
          <p:nvPr/>
        </p:nvPicPr>
        <p:blipFill>
          <a:blip r:embed="rId13" cstate="screen"/>
          <a:srcRect/>
          <a:stretch>
            <a:fillRect/>
          </a:stretch>
        </p:blipFill>
        <p:spPr bwMode="auto">
          <a:xfrm>
            <a:off x="7759700" y="6616700"/>
            <a:ext cx="1150937" cy="182563"/>
          </a:xfrm>
          <a:prstGeom prst="rect">
            <a:avLst/>
          </a:prstGeom>
          <a:noFill/>
          <a:ln w="9525">
            <a:noFill/>
            <a:miter lim="800000"/>
            <a:headEnd/>
            <a:tailEnd/>
          </a:ln>
        </p:spPr>
      </p:pic>
      <p:sp>
        <p:nvSpPr>
          <p:cNvPr id="11" name="Slide Number Placeholder 10"/>
          <p:cNvSpPr>
            <a:spLocks noGrp="1"/>
          </p:cNvSpPr>
          <p:nvPr>
            <p:ph type="sldNum" sz="quarter" idx="4"/>
          </p:nvPr>
        </p:nvSpPr>
        <p:spPr>
          <a:xfrm>
            <a:off x="4343400" y="6467475"/>
            <a:ext cx="533400" cy="365125"/>
          </a:xfrm>
          <a:prstGeom prst="rect">
            <a:avLst/>
          </a:prstGeom>
        </p:spPr>
        <p:txBody>
          <a:bodyPr vert="horz" lIns="91440" tIns="45720" rIns="91440" bIns="45720" rtlCol="0" anchor="b"/>
          <a:lstStyle>
            <a:lvl1pPr algn="ctr">
              <a:defRPr sz="1050">
                <a:solidFill>
                  <a:schemeClr val="tx1">
                    <a:tint val="75000"/>
                  </a:schemeClr>
                </a:solidFill>
              </a:defRPr>
            </a:lvl1pPr>
          </a:lstStyle>
          <a:p>
            <a:fld id="{6907397F-4DBC-4815-A1A4-371D86BDE18B}"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4138" r:id="rId11"/>
  </p:sldLayoutIdLst>
  <p:hf hdr="0" ftr="0" dt="0"/>
  <p:txStyles>
    <p:titleStyle>
      <a:lvl1pPr algn="l" defTabSz="914400" rtl="0" eaLnBrk="1" latinLnBrk="0" hangingPunct="1">
        <a:spcBef>
          <a:spcPct val="0"/>
        </a:spcBef>
        <a:buNone/>
        <a:defRPr sz="2200" kern="1200">
          <a:solidFill>
            <a:srgbClr val="595959"/>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7032" name="Text Box 8"/>
          <p:cNvSpPr txBox="1">
            <a:spLocks noChangeArrowheads="1"/>
          </p:cNvSpPr>
          <p:nvPr/>
        </p:nvSpPr>
        <p:spPr bwMode="auto">
          <a:xfrm>
            <a:off x="325438" y="147638"/>
            <a:ext cx="5688012" cy="366712"/>
          </a:xfrm>
          <a:prstGeom prst="rect">
            <a:avLst/>
          </a:prstGeom>
          <a:noFill/>
          <a:ln w="9525">
            <a:noFill/>
            <a:miter lim="800000"/>
            <a:headEnd/>
            <a:tailEnd/>
          </a:ln>
          <a:effectLst/>
        </p:spPr>
        <p:txBody>
          <a:bodyPr>
            <a:spAutoFit/>
          </a:bodyPr>
          <a:lstStyle/>
          <a:p>
            <a:pPr algn="r" fontAlgn="base">
              <a:spcBef>
                <a:spcPct val="50000"/>
              </a:spcBef>
              <a:spcAft>
                <a:spcPct val="0"/>
              </a:spcAft>
            </a:pPr>
            <a:endParaRPr lang="en-US" dirty="0">
              <a:solidFill>
                <a:srgbClr val="000000"/>
              </a:solidFill>
            </a:endParaRPr>
          </a:p>
        </p:txBody>
      </p:sp>
      <p:sp>
        <p:nvSpPr>
          <p:cNvPr id="1027" name="Rectangle 9"/>
          <p:cNvSpPr>
            <a:spLocks noGrp="1" noChangeArrowheads="1"/>
          </p:cNvSpPr>
          <p:nvPr>
            <p:ph type="title"/>
          </p:nvPr>
        </p:nvSpPr>
        <p:spPr bwMode="auto">
          <a:xfrm>
            <a:off x="277813" y="292100"/>
            <a:ext cx="6154737" cy="544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14"/>
          <p:cNvSpPr/>
          <p:nvPr/>
        </p:nvSpPr>
        <p:spPr bwMode="auto">
          <a:xfrm>
            <a:off x="387350" y="823913"/>
            <a:ext cx="8369300" cy="114300"/>
          </a:xfrm>
          <a:prstGeom prst="rect">
            <a:avLst/>
          </a:prstGeom>
          <a:solidFill>
            <a:srgbClr val="0057AC"/>
          </a:solidFill>
          <a:ln w="9525">
            <a:noFill/>
            <a:round/>
            <a:headEnd/>
            <a:tailEnd/>
          </a:ln>
        </p:spPr>
        <p:txBody>
          <a:bodyPr wrap="none" anchor="ctr"/>
          <a:lstStyle/>
          <a:p>
            <a:pPr algn="ctr" fontAlgn="base">
              <a:spcBef>
                <a:spcPct val="0"/>
              </a:spcBef>
              <a:spcAft>
                <a:spcPct val="0"/>
              </a:spcAft>
            </a:pPr>
            <a:endParaRPr lang="en-US" sz="1200" dirty="0">
              <a:solidFill>
                <a:srgbClr val="FFFFFF"/>
              </a:solidFill>
              <a:cs typeface="Arial" charset="0"/>
            </a:endParaRPr>
          </a:p>
        </p:txBody>
      </p:sp>
      <p:sp>
        <p:nvSpPr>
          <p:cNvPr id="8" name="Text Box 14"/>
          <p:cNvSpPr txBox="1">
            <a:spLocks noChangeArrowheads="1"/>
          </p:cNvSpPr>
          <p:nvPr/>
        </p:nvSpPr>
        <p:spPr bwMode="auto">
          <a:xfrm>
            <a:off x="0" y="6629400"/>
            <a:ext cx="2897188" cy="228600"/>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900" dirty="0">
                <a:solidFill>
                  <a:srgbClr val="A6A6A6"/>
                </a:solidFill>
              </a:rPr>
              <a:t>© </a:t>
            </a:r>
            <a:r>
              <a:rPr lang="en-US" sz="900" dirty="0" smtClean="0">
                <a:solidFill>
                  <a:srgbClr val="A6A6A6"/>
                </a:solidFill>
              </a:rPr>
              <a:t>2013 </a:t>
            </a:r>
            <a:r>
              <a:rPr lang="en-US" sz="900" dirty="0">
                <a:solidFill>
                  <a:srgbClr val="A6A6A6"/>
                </a:solidFill>
              </a:rPr>
              <a:t>Merkle Inc</a:t>
            </a:r>
            <a:r>
              <a:rPr lang="en-US" sz="900" i="1" dirty="0">
                <a:solidFill>
                  <a:srgbClr val="A6A6A6"/>
                </a:solidFill>
              </a:rPr>
              <a:t>.</a:t>
            </a:r>
            <a:r>
              <a:rPr lang="en-US" sz="900" dirty="0">
                <a:solidFill>
                  <a:srgbClr val="A6A6A6"/>
                </a:solidFill>
              </a:rPr>
              <a:t> All Rights Reserved. Confidential</a:t>
            </a:r>
          </a:p>
        </p:txBody>
      </p:sp>
      <p:pic>
        <p:nvPicPr>
          <p:cNvPr id="1031" name="Picture 8" descr="Picture 1.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6038" y="6540500"/>
            <a:ext cx="1150937" cy="182563"/>
          </a:xfrm>
          <a:prstGeom prst="rect">
            <a:avLst/>
          </a:prstGeom>
          <a:noFill/>
          <a:ln w="9525">
            <a:noFill/>
            <a:miter lim="800000"/>
            <a:headEnd/>
            <a:tailEnd/>
          </a:ln>
        </p:spPr>
      </p:pic>
      <p:sp>
        <p:nvSpPr>
          <p:cNvPr id="2" name="TextBox 1"/>
          <p:cNvSpPr txBox="1"/>
          <p:nvPr/>
        </p:nvSpPr>
        <p:spPr>
          <a:xfrm>
            <a:off x="4358783" y="6619278"/>
            <a:ext cx="426435" cy="246221"/>
          </a:xfrm>
          <a:prstGeom prst="rect">
            <a:avLst/>
          </a:prstGeom>
          <a:noFill/>
        </p:spPr>
        <p:txBody>
          <a:bodyPr wrap="square" rtlCol="0">
            <a:spAutoFit/>
          </a:bodyPr>
          <a:lstStyle/>
          <a:p>
            <a:pPr algn="ctr" fontAlgn="base">
              <a:spcBef>
                <a:spcPct val="0"/>
              </a:spcBef>
              <a:spcAft>
                <a:spcPct val="0"/>
              </a:spcAft>
            </a:pPr>
            <a:fld id="{A19BECAD-FCA7-7647-9D60-91E3FA76D88A}" type="slidenum">
              <a:rPr lang="en-US" sz="1000" smtClean="0">
                <a:solidFill>
                  <a:srgbClr val="000000">
                    <a:lumMod val="50000"/>
                    <a:lumOff val="50000"/>
                  </a:srgbClr>
                </a:solidFill>
              </a:rPr>
              <a:pPr algn="ctr" fontAlgn="base">
                <a:spcBef>
                  <a:spcPct val="0"/>
                </a:spcBef>
                <a:spcAft>
                  <a:spcPct val="0"/>
                </a:spcAft>
              </a:pPr>
              <a:t>‹#›</a:t>
            </a:fld>
            <a:endParaRPr lang="en-US" sz="1000" dirty="0">
              <a:solidFill>
                <a:srgbClr val="000000">
                  <a:lumMod val="50000"/>
                  <a:lumOff val="50000"/>
                </a:srgbClr>
              </a:solidFill>
            </a:endParaRPr>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Lst>
  <p:hf sldNum="0" hdr="0" dt="0"/>
  <p:txStyles>
    <p:titleStyle>
      <a:lvl1pPr algn="l" rtl="0" eaLnBrk="0" fontAlgn="base" hangingPunct="0">
        <a:spcBef>
          <a:spcPct val="0"/>
        </a:spcBef>
        <a:spcAft>
          <a:spcPct val="0"/>
        </a:spcAft>
        <a:defRPr sz="2400">
          <a:solidFill>
            <a:srgbClr val="595959"/>
          </a:solidFill>
          <a:latin typeface="Calibri" pitchFamily="34" charset="0"/>
          <a:ea typeface="+mj-ea"/>
          <a:cs typeface="Calibri" pitchFamily="34" charset="0"/>
        </a:defRPr>
      </a:lvl1pPr>
      <a:lvl2pPr algn="l" rtl="0" eaLnBrk="0" fontAlgn="base" hangingPunct="0">
        <a:spcBef>
          <a:spcPct val="0"/>
        </a:spcBef>
        <a:spcAft>
          <a:spcPct val="0"/>
        </a:spcAft>
        <a:defRPr sz="2200">
          <a:solidFill>
            <a:srgbClr val="595959"/>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200">
          <a:solidFill>
            <a:srgbClr val="595959"/>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200">
          <a:solidFill>
            <a:srgbClr val="595959"/>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200">
          <a:solidFill>
            <a:srgbClr val="595959"/>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2200">
          <a:solidFill>
            <a:schemeClr val="bg1"/>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2200">
          <a:solidFill>
            <a:schemeClr val="bg1"/>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2200">
          <a:solidFill>
            <a:schemeClr val="bg1"/>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2200">
          <a:solidFill>
            <a:schemeClr val="bg1"/>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defRPr sz="2000">
          <a:solidFill>
            <a:srgbClr val="1F64B5"/>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 </a:t>
            </a:r>
            <a:r>
              <a:rPr lang="en-US" sz="900" dirty="0">
                <a:solidFill>
                  <a:srgbClr val="A6A6A6"/>
                </a:solidFill>
                <a:latin typeface="Arial" pitchFamily="34" charset="0"/>
                <a:ea typeface="ＭＳ Ｐゴシック" pitchFamily="26" charset="-128"/>
                <a:cs typeface="Arial" pitchFamily="34" charset="0"/>
              </a:rPr>
              <a:t>Merkle 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152400"/>
            <a:ext cx="8229600" cy="6223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auto">
          <a:xfrm>
            <a:off x="0" y="823913"/>
            <a:ext cx="9144000" cy="90487"/>
          </a:xfrm>
          <a:prstGeom prst="rect">
            <a:avLst/>
          </a:prstGeom>
          <a:solidFill>
            <a:srgbClr val="0057AC"/>
          </a:solidFill>
          <a:ln w="9525">
            <a:noFill/>
            <a:round/>
            <a:headEnd/>
            <a:tailEnd/>
          </a:ln>
        </p:spPr>
        <p:txBody>
          <a:bodyPr wrap="none" anchor="ctr"/>
          <a:lstStyle/>
          <a:p>
            <a:endParaRPr lang="en-US" sz="1200" dirty="0">
              <a:solidFill>
                <a:prstClr val="white"/>
              </a:solidFill>
              <a:latin typeface="Arial" pitchFamily="34" charset="0"/>
              <a:cs typeface="Arial" pitchFamily="34" charset="0"/>
            </a:endParaRPr>
          </a:p>
        </p:txBody>
      </p:sp>
      <p:sp>
        <p:nvSpPr>
          <p:cNvPr id="8" name="Text Box 14"/>
          <p:cNvSpPr txBox="1">
            <a:spLocks noChangeArrowheads="1"/>
          </p:cNvSpPr>
          <p:nvPr/>
        </p:nvSpPr>
        <p:spPr bwMode="auto">
          <a:xfrm>
            <a:off x="152400" y="6477000"/>
            <a:ext cx="2897188" cy="230832"/>
          </a:xfrm>
          <a:prstGeom prst="rect">
            <a:avLst/>
          </a:prstGeom>
          <a:noFill/>
          <a:ln w="9525">
            <a:noFill/>
            <a:miter lim="800000"/>
            <a:headEnd/>
            <a:tailEnd/>
          </a:ln>
          <a:effectLst/>
        </p:spPr>
        <p:txBody>
          <a:bodyPr>
            <a:spAutoFit/>
          </a:bodyPr>
          <a:lstStyle/>
          <a:p>
            <a:pPr>
              <a:spcBef>
                <a:spcPct val="50000"/>
              </a:spcBef>
              <a:defRPr/>
            </a:pPr>
            <a:r>
              <a:rPr lang="en-US" sz="900" dirty="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2013</a:t>
            </a:r>
            <a:r>
              <a:rPr lang="en-US" sz="900" baseline="0" dirty="0" smtClean="0">
                <a:solidFill>
                  <a:srgbClr val="A6A6A6"/>
                </a:solidFill>
                <a:latin typeface="Arial" pitchFamily="34" charset="0"/>
                <a:ea typeface="ＭＳ Ｐゴシック" pitchFamily="26" charset="-128"/>
                <a:cs typeface="Arial" pitchFamily="34" charset="0"/>
              </a:rPr>
              <a:t> </a:t>
            </a:r>
            <a:r>
              <a:rPr lang="en-US" sz="900" dirty="0" smtClean="0">
                <a:solidFill>
                  <a:srgbClr val="A6A6A6"/>
                </a:solidFill>
                <a:latin typeface="Arial" pitchFamily="34" charset="0"/>
                <a:ea typeface="ＭＳ Ｐゴシック" pitchFamily="26" charset="-128"/>
                <a:cs typeface="Arial" pitchFamily="34" charset="0"/>
              </a:rPr>
              <a:t>Merkle </a:t>
            </a:r>
            <a:r>
              <a:rPr lang="en-US" sz="900" dirty="0">
                <a:solidFill>
                  <a:srgbClr val="A6A6A6"/>
                </a:solidFill>
                <a:latin typeface="Arial" pitchFamily="34" charset="0"/>
                <a:ea typeface="ＭＳ Ｐゴシック" pitchFamily="26" charset="-128"/>
                <a:cs typeface="Arial" pitchFamily="34" charset="0"/>
              </a:rPr>
              <a:t>Inc</a:t>
            </a:r>
            <a:r>
              <a:rPr lang="en-US" sz="900" i="1" dirty="0">
                <a:solidFill>
                  <a:srgbClr val="A6A6A6"/>
                </a:solidFill>
                <a:latin typeface="Arial" pitchFamily="34" charset="0"/>
                <a:ea typeface="ＭＳ Ｐゴシック" pitchFamily="26" charset="-128"/>
                <a:cs typeface="Arial" pitchFamily="34" charset="0"/>
              </a:rPr>
              <a:t>.</a:t>
            </a:r>
            <a:r>
              <a:rPr lang="en-US" sz="900" dirty="0">
                <a:solidFill>
                  <a:srgbClr val="A6A6A6"/>
                </a:solidFill>
                <a:latin typeface="Arial" pitchFamily="34" charset="0"/>
                <a:ea typeface="ＭＳ Ｐゴシック" pitchFamily="26" charset="-128"/>
                <a:cs typeface="Arial" pitchFamily="34" charset="0"/>
              </a:rPr>
              <a:t> All Rights Reserved. Confidential</a:t>
            </a:r>
          </a:p>
        </p:txBody>
      </p:sp>
      <p:pic>
        <p:nvPicPr>
          <p:cNvPr id="12" name="Picture 11" descr="Merkle_BLUE_noTag.ai"/>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543800" y="6477000"/>
            <a:ext cx="1438656" cy="251513"/>
          </a:xfrm>
          <a:prstGeom prst="rect">
            <a:avLst/>
          </a:prstGeom>
        </p:spPr>
      </p:pic>
      <p:sp>
        <p:nvSpPr>
          <p:cNvPr id="4" name="TextBox 3"/>
          <p:cNvSpPr txBox="1"/>
          <p:nvPr userDrawn="1"/>
        </p:nvSpPr>
        <p:spPr>
          <a:xfrm>
            <a:off x="4419600" y="6611779"/>
            <a:ext cx="341397" cy="246221"/>
          </a:xfrm>
          <a:prstGeom prst="rect">
            <a:avLst/>
          </a:prstGeom>
          <a:noFill/>
        </p:spPr>
        <p:txBody>
          <a:bodyPr wrap="none" rtlCol="0">
            <a:spAutoFit/>
          </a:bodyPr>
          <a:lstStyle/>
          <a:p>
            <a:fld id="{982CA349-8DB8-CE46-B53E-710C5DD066DF}" type="slidenum">
              <a:rPr lang="en-GB" sz="1000" smtClean="0">
                <a:solidFill>
                  <a:prstClr val="white">
                    <a:lumMod val="50000"/>
                  </a:prstClr>
                </a:solidFill>
                <a:latin typeface="Arial"/>
                <a:cs typeface="Arial"/>
              </a:rPr>
              <a:pPr/>
              <a:t>‹#›</a:t>
            </a:fld>
            <a:endParaRPr lang="en-GB" sz="1000" dirty="0">
              <a:solidFill>
                <a:prstClr val="white">
                  <a:lumMod val="50000"/>
                </a:prst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hf hdr="0" ftr="0" dt="0"/>
  <p:txStyles>
    <p:titleStyle>
      <a:lvl1pPr algn="l" defTabSz="914400" rtl="0" eaLnBrk="1" latinLnBrk="0" hangingPunct="1">
        <a:spcBef>
          <a:spcPct val="0"/>
        </a:spcBef>
        <a:buNone/>
        <a:defRPr sz="2000" kern="1200">
          <a:solidFill>
            <a:srgbClr val="595959"/>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000" kern="1200">
          <a:solidFill>
            <a:srgbClr val="0057B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3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7.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3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Segment Summary</a:t>
            </a:r>
            <a:endParaRPr lang="en-US" dirty="0"/>
          </a:p>
        </p:txBody>
      </p:sp>
      <p:sp>
        <p:nvSpPr>
          <p:cNvPr id="4" name="Rounded Rectangle 3"/>
          <p:cNvSpPr/>
          <p:nvPr/>
        </p:nvSpPr>
        <p:spPr bwMode="auto">
          <a:xfrm>
            <a:off x="1806192" y="1531960"/>
            <a:ext cx="2585818" cy="2138554"/>
          </a:xfrm>
          <a:prstGeom prst="roundRect">
            <a:avLst>
              <a:gd name="adj" fmla="val 7843"/>
            </a:avLst>
          </a:prstGeom>
          <a:solidFill>
            <a:srgbClr val="006AB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defRPr/>
            </a:pPr>
            <a:endParaRPr lang="en-US" b="1" dirty="0">
              <a:solidFill>
                <a:srgbClr val="FFFFFF"/>
              </a:solidFill>
            </a:endParaRPr>
          </a:p>
        </p:txBody>
      </p:sp>
      <p:sp>
        <p:nvSpPr>
          <p:cNvPr id="5" name="Rectangle 4"/>
          <p:cNvSpPr/>
          <p:nvPr/>
        </p:nvSpPr>
        <p:spPr bwMode="auto">
          <a:xfrm>
            <a:off x="3136039" y="1945875"/>
            <a:ext cx="976558" cy="8278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i="0" dirty="0" smtClean="0">
              <a:solidFill>
                <a:srgbClr val="000000"/>
              </a:solidFill>
              <a:latin typeface="Arial" charset="0"/>
            </a:endParaRPr>
          </a:p>
        </p:txBody>
      </p:sp>
      <p:sp>
        <p:nvSpPr>
          <p:cNvPr id="6" name="TextBox 5"/>
          <p:cNvSpPr txBox="1"/>
          <p:nvPr/>
        </p:nvSpPr>
        <p:spPr>
          <a:xfrm>
            <a:off x="2218942" y="1600946"/>
            <a:ext cx="1355179" cy="292388"/>
          </a:xfrm>
          <a:prstGeom prst="rect">
            <a:avLst/>
          </a:prstGeom>
          <a:noFill/>
        </p:spPr>
        <p:txBody>
          <a:bodyPr wrap="none" rtlCol="0">
            <a:spAutoFit/>
          </a:bodyPr>
          <a:lstStyle/>
          <a:p>
            <a:r>
              <a:rPr lang="en-US" sz="1300" b="1" dirty="0" smtClean="0">
                <a:solidFill>
                  <a:srgbClr val="FFFFFF"/>
                </a:solidFill>
                <a:latin typeface="Calibri" pitchFamily="34" charset="0"/>
                <a:cs typeface="Calibri" pitchFamily="34" charset="0"/>
              </a:rPr>
              <a:t>Affluent Families</a:t>
            </a:r>
            <a:endParaRPr lang="en-US" sz="1300" b="1" dirty="0">
              <a:solidFill>
                <a:srgbClr val="FFFFFF"/>
              </a:solidFill>
              <a:latin typeface="Calibri" pitchFamily="34" charset="0"/>
              <a:cs typeface="Calibri" pitchFamily="34" charset="0"/>
            </a:endParaRPr>
          </a:p>
        </p:txBody>
      </p:sp>
      <p:sp>
        <p:nvSpPr>
          <p:cNvPr id="7" name="Rectangle 6"/>
          <p:cNvSpPr/>
          <p:nvPr/>
        </p:nvSpPr>
        <p:spPr>
          <a:xfrm>
            <a:off x="1880070" y="2114689"/>
            <a:ext cx="1182088" cy="1077218"/>
          </a:xfrm>
          <a:prstGeom prst="rect">
            <a:avLst/>
          </a:prstGeom>
        </p:spPr>
        <p:txBody>
          <a:bodyPr wrap="square">
            <a:spAutoFit/>
          </a:bodyPr>
          <a:lstStyle/>
          <a:p>
            <a:pPr algn="ctr">
              <a:defRPr/>
            </a:pPr>
            <a:r>
              <a:rPr lang="en-US" sz="2000" dirty="0" smtClean="0">
                <a:solidFill>
                  <a:srgbClr val="FFFFFF"/>
                </a:solidFill>
              </a:rPr>
              <a:t>18</a:t>
            </a:r>
            <a:r>
              <a:rPr lang="en-US" sz="2000" dirty="0" smtClean="0">
                <a:solidFill>
                  <a:srgbClr val="FFFFFF"/>
                </a:solidFill>
              </a:rPr>
              <a:t>%</a:t>
            </a:r>
          </a:p>
          <a:p>
            <a:pPr algn="ctr">
              <a:defRPr/>
            </a:pPr>
            <a:r>
              <a:rPr lang="en-US" sz="1200" dirty="0" smtClean="0">
                <a:solidFill>
                  <a:srgbClr val="FFFFFF"/>
                </a:solidFill>
              </a:rPr>
              <a:t>“Get it Done Dave”</a:t>
            </a:r>
            <a:endParaRPr lang="en-US" sz="1200" dirty="0" smtClean="0">
              <a:solidFill>
                <a:srgbClr val="FFFFFF"/>
              </a:solidFill>
            </a:endParaRPr>
          </a:p>
          <a:p>
            <a:pPr algn="ctr">
              <a:defRPr/>
            </a:pPr>
            <a:endParaRPr lang="en-US" sz="2000" dirty="0" smtClean="0">
              <a:solidFill>
                <a:srgbClr val="939393"/>
              </a:solidFill>
            </a:endParaRPr>
          </a:p>
        </p:txBody>
      </p:sp>
      <p:sp>
        <p:nvSpPr>
          <p:cNvPr id="8" name="Rectangle 7"/>
          <p:cNvSpPr/>
          <p:nvPr/>
        </p:nvSpPr>
        <p:spPr>
          <a:xfrm>
            <a:off x="1880070" y="2907629"/>
            <a:ext cx="2438057" cy="646331"/>
          </a:xfrm>
          <a:prstGeom prst="rect">
            <a:avLst/>
          </a:prstGeom>
        </p:spPr>
        <p:txBody>
          <a:bodyPr wrap="square">
            <a:spAutoFit/>
          </a:bodyPr>
          <a:lstStyle/>
          <a:p>
            <a:pPr algn="ctr">
              <a:defRPr/>
            </a:pPr>
            <a:r>
              <a:rPr lang="en-US" sz="1200" dirty="0" smtClean="0">
                <a:solidFill>
                  <a:srgbClr val="FFFFFF"/>
                </a:solidFill>
                <a:latin typeface="Calibri" pitchFamily="34" charset="0"/>
                <a:cs typeface="Calibri" pitchFamily="34" charset="0"/>
              </a:rPr>
              <a:t>Mature, professional families</a:t>
            </a:r>
          </a:p>
          <a:p>
            <a:pPr algn="ctr">
              <a:defRPr/>
            </a:pPr>
            <a:r>
              <a:rPr lang="en-US" sz="1200" dirty="0" smtClean="0">
                <a:solidFill>
                  <a:srgbClr val="FFFFFF"/>
                </a:solidFill>
                <a:latin typeface="Calibri" pitchFamily="34" charset="0"/>
                <a:cs typeface="Calibri" pitchFamily="34" charset="0"/>
              </a:rPr>
              <a:t>With high Income and education</a:t>
            </a:r>
          </a:p>
          <a:p>
            <a:pPr algn="ctr">
              <a:defRPr/>
            </a:pPr>
            <a:endParaRPr lang="en-US" sz="1200" dirty="0" smtClean="0">
              <a:solidFill>
                <a:srgbClr val="939393"/>
              </a:solidFill>
              <a:latin typeface="Calibri" pitchFamily="34" charset="0"/>
              <a:cs typeface="Calibri" pitchFamily="34" charset="0"/>
            </a:endParaRPr>
          </a:p>
        </p:txBody>
      </p:sp>
      <p:sp>
        <p:nvSpPr>
          <p:cNvPr id="10" name="Rectangle 9"/>
          <p:cNvSpPr/>
          <p:nvPr/>
        </p:nvSpPr>
        <p:spPr bwMode="auto">
          <a:xfrm>
            <a:off x="6120164" y="1986818"/>
            <a:ext cx="976558" cy="8278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i="0" dirty="0" smtClean="0">
              <a:solidFill>
                <a:srgbClr val="000000"/>
              </a:solidFill>
              <a:latin typeface="Arial" charset="0"/>
            </a:endParaRPr>
          </a:p>
        </p:txBody>
      </p:sp>
      <p:sp>
        <p:nvSpPr>
          <p:cNvPr id="11" name="TextBox 10"/>
          <p:cNvSpPr txBox="1"/>
          <p:nvPr/>
        </p:nvSpPr>
        <p:spPr>
          <a:xfrm>
            <a:off x="4790316" y="1641890"/>
            <a:ext cx="2585818" cy="292388"/>
          </a:xfrm>
          <a:prstGeom prst="rect">
            <a:avLst/>
          </a:prstGeom>
          <a:noFill/>
        </p:spPr>
        <p:txBody>
          <a:bodyPr wrap="square" rtlCol="0">
            <a:spAutoFit/>
          </a:bodyPr>
          <a:lstStyle/>
          <a:p>
            <a:pPr algn="ctr"/>
            <a:r>
              <a:rPr lang="en-US" sz="1300" b="1" dirty="0" smtClean="0">
                <a:solidFill>
                  <a:srgbClr val="FFFFFF"/>
                </a:solidFill>
                <a:latin typeface="Calibri" pitchFamily="34" charset="0"/>
                <a:cs typeface="Calibri" pitchFamily="34" charset="0"/>
              </a:rPr>
              <a:t>Average Families</a:t>
            </a:r>
          </a:p>
        </p:txBody>
      </p:sp>
      <p:sp>
        <p:nvSpPr>
          <p:cNvPr id="12" name="Rectangle 11"/>
          <p:cNvSpPr/>
          <p:nvPr/>
        </p:nvSpPr>
        <p:spPr>
          <a:xfrm>
            <a:off x="4864195" y="2155633"/>
            <a:ext cx="1182088" cy="584775"/>
          </a:xfrm>
          <a:prstGeom prst="rect">
            <a:avLst/>
          </a:prstGeom>
        </p:spPr>
        <p:txBody>
          <a:bodyPr wrap="square">
            <a:spAutoFit/>
          </a:bodyPr>
          <a:lstStyle/>
          <a:p>
            <a:pPr algn="ctr">
              <a:defRPr/>
            </a:pPr>
            <a:r>
              <a:rPr lang="en-US" sz="2000" dirty="0" smtClean="0">
                <a:solidFill>
                  <a:srgbClr val="FFFFFF"/>
                </a:solidFill>
              </a:rPr>
              <a:t>38%</a:t>
            </a:r>
          </a:p>
          <a:p>
            <a:pPr algn="ctr">
              <a:defRPr/>
            </a:pPr>
            <a:endParaRPr lang="en-US" sz="1200" dirty="0">
              <a:solidFill>
                <a:srgbClr val="000000"/>
              </a:solidFill>
            </a:endParaRPr>
          </a:p>
        </p:txBody>
      </p:sp>
      <p:sp>
        <p:nvSpPr>
          <p:cNvPr id="13" name="Rectangle 12"/>
          <p:cNvSpPr/>
          <p:nvPr/>
        </p:nvSpPr>
        <p:spPr>
          <a:xfrm>
            <a:off x="4790316" y="2881595"/>
            <a:ext cx="2585818" cy="646331"/>
          </a:xfrm>
          <a:prstGeom prst="rect">
            <a:avLst/>
          </a:prstGeom>
        </p:spPr>
        <p:txBody>
          <a:bodyPr wrap="square">
            <a:spAutoFit/>
          </a:bodyPr>
          <a:lstStyle/>
          <a:p>
            <a:pPr algn="ctr">
              <a:defRPr/>
            </a:pPr>
            <a:r>
              <a:rPr lang="en-US" sz="1200" dirty="0" smtClean="0">
                <a:solidFill>
                  <a:srgbClr val="FFFFFF"/>
                </a:solidFill>
                <a:latin typeface="Calibri" pitchFamily="34" charset="0"/>
                <a:cs typeface="Calibri" pitchFamily="34" charset="0"/>
              </a:rPr>
              <a:t>Older and married couples </a:t>
            </a:r>
          </a:p>
          <a:p>
            <a:pPr algn="ctr">
              <a:defRPr/>
            </a:pPr>
            <a:r>
              <a:rPr lang="en-US" sz="1200" dirty="0" smtClean="0">
                <a:solidFill>
                  <a:srgbClr val="FFFFFF"/>
                </a:solidFill>
                <a:latin typeface="Calibri" pitchFamily="34" charset="0"/>
                <a:cs typeface="Calibri" pitchFamily="34" charset="0"/>
              </a:rPr>
              <a:t>in rural areas</a:t>
            </a:r>
          </a:p>
          <a:p>
            <a:pPr algn="ctr">
              <a:defRPr/>
            </a:pPr>
            <a:r>
              <a:rPr lang="en-US" sz="1200" dirty="0">
                <a:solidFill>
                  <a:srgbClr val="FFFFFF"/>
                </a:solidFill>
                <a:latin typeface="Calibri" pitchFamily="34" charset="0"/>
                <a:cs typeface="Calibri" pitchFamily="34" charset="0"/>
              </a:rPr>
              <a:t>w</a:t>
            </a:r>
            <a:r>
              <a:rPr lang="en-US" sz="1200" dirty="0" smtClean="0">
                <a:solidFill>
                  <a:srgbClr val="FFFFFF"/>
                </a:solidFill>
                <a:latin typeface="Calibri" pitchFamily="34" charset="0"/>
                <a:cs typeface="Calibri" pitchFamily="34" charset="0"/>
              </a:rPr>
              <a:t>ith moderate income</a:t>
            </a:r>
          </a:p>
        </p:txBody>
      </p:sp>
      <p:sp>
        <p:nvSpPr>
          <p:cNvPr id="14" name="Rounded Rectangle 13"/>
          <p:cNvSpPr/>
          <p:nvPr/>
        </p:nvSpPr>
        <p:spPr bwMode="auto">
          <a:xfrm>
            <a:off x="4791077" y="3980713"/>
            <a:ext cx="2585818" cy="2138554"/>
          </a:xfrm>
          <a:prstGeom prst="roundRect">
            <a:avLst>
              <a:gd name="adj" fmla="val 7843"/>
            </a:avLst>
          </a:prstGeom>
          <a:solidFill>
            <a:schemeClr val="accent5">
              <a:lumMod val="9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a:defRPr/>
            </a:pPr>
            <a:endParaRPr lang="en-US" sz="1200" b="1" dirty="0">
              <a:solidFill>
                <a:srgbClr val="000000"/>
              </a:solidFill>
            </a:endParaRPr>
          </a:p>
        </p:txBody>
      </p:sp>
      <p:sp>
        <p:nvSpPr>
          <p:cNvPr id="15" name="Rectangle 14"/>
          <p:cNvSpPr/>
          <p:nvPr/>
        </p:nvSpPr>
        <p:spPr bwMode="auto">
          <a:xfrm>
            <a:off x="6120925" y="4355438"/>
            <a:ext cx="976558" cy="8278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i="0" dirty="0" smtClean="0">
              <a:solidFill>
                <a:srgbClr val="000000"/>
              </a:solidFill>
              <a:latin typeface="Arial" charset="0"/>
            </a:endParaRPr>
          </a:p>
        </p:txBody>
      </p:sp>
      <p:sp>
        <p:nvSpPr>
          <p:cNvPr id="16" name="Rectangle 15"/>
          <p:cNvSpPr/>
          <p:nvPr/>
        </p:nvSpPr>
        <p:spPr>
          <a:xfrm>
            <a:off x="4864956" y="4524255"/>
            <a:ext cx="1182088" cy="769441"/>
          </a:xfrm>
          <a:prstGeom prst="rect">
            <a:avLst/>
          </a:prstGeom>
        </p:spPr>
        <p:txBody>
          <a:bodyPr wrap="square">
            <a:spAutoFit/>
          </a:bodyPr>
          <a:lstStyle/>
          <a:p>
            <a:pPr algn="ctr">
              <a:defRPr/>
            </a:pPr>
            <a:r>
              <a:rPr lang="en-US" sz="2000" dirty="0" smtClean="0">
                <a:solidFill>
                  <a:srgbClr val="000000"/>
                </a:solidFill>
              </a:rPr>
              <a:t>22</a:t>
            </a:r>
            <a:r>
              <a:rPr lang="en-US" sz="2000" dirty="0" smtClean="0">
                <a:solidFill>
                  <a:srgbClr val="000000"/>
                </a:solidFill>
              </a:rPr>
              <a:t>%</a:t>
            </a:r>
          </a:p>
          <a:p>
            <a:pPr algn="ctr">
              <a:defRPr/>
            </a:pPr>
            <a:r>
              <a:rPr lang="en-US" sz="1200" dirty="0" smtClean="0">
                <a:solidFill>
                  <a:srgbClr val="000000"/>
                </a:solidFill>
              </a:rPr>
              <a:t>“Savvy Sally”</a:t>
            </a:r>
            <a:endParaRPr lang="en-US" sz="1200" dirty="0" smtClean="0">
              <a:solidFill>
                <a:srgbClr val="000000"/>
              </a:solidFill>
            </a:endParaRPr>
          </a:p>
          <a:p>
            <a:pPr algn="ctr">
              <a:defRPr/>
            </a:pPr>
            <a:endParaRPr lang="en-US" sz="1200" dirty="0">
              <a:solidFill>
                <a:srgbClr val="000000"/>
              </a:solidFill>
            </a:endParaRPr>
          </a:p>
        </p:txBody>
      </p:sp>
      <p:sp>
        <p:nvSpPr>
          <p:cNvPr id="17" name="Rectangle 16"/>
          <p:cNvSpPr/>
          <p:nvPr/>
        </p:nvSpPr>
        <p:spPr>
          <a:xfrm>
            <a:off x="4938836" y="5317195"/>
            <a:ext cx="2142534" cy="830997"/>
          </a:xfrm>
          <a:prstGeom prst="rect">
            <a:avLst/>
          </a:prstGeom>
        </p:spPr>
        <p:txBody>
          <a:bodyPr wrap="square">
            <a:spAutoFit/>
          </a:bodyPr>
          <a:lstStyle/>
          <a:p>
            <a:pPr algn="ctr">
              <a:defRPr/>
            </a:pPr>
            <a:r>
              <a:rPr lang="en-US" sz="1200" dirty="0" smtClean="0">
                <a:solidFill>
                  <a:srgbClr val="000000"/>
                </a:solidFill>
                <a:latin typeface="Calibri" pitchFamily="34" charset="0"/>
                <a:cs typeface="Calibri" pitchFamily="34" charset="0"/>
              </a:rPr>
              <a:t>Young singles and families working to improve their lives</a:t>
            </a:r>
          </a:p>
          <a:p>
            <a:pPr algn="ctr">
              <a:defRPr/>
            </a:pPr>
            <a:endParaRPr lang="en-US" sz="1200" dirty="0" smtClean="0">
              <a:solidFill>
                <a:srgbClr val="000000"/>
              </a:solidFill>
              <a:latin typeface="Calibri" pitchFamily="34" charset="0"/>
              <a:cs typeface="Calibri" pitchFamily="34" charset="0"/>
            </a:endParaRPr>
          </a:p>
          <a:p>
            <a:pPr algn="ctr">
              <a:defRPr/>
            </a:pPr>
            <a:endParaRPr lang="en-US" sz="1200" dirty="0" smtClean="0">
              <a:solidFill>
                <a:srgbClr val="000000"/>
              </a:solidFill>
              <a:latin typeface="Calibri" pitchFamily="34" charset="0"/>
              <a:cs typeface="Calibri" pitchFamily="34" charset="0"/>
            </a:endParaRPr>
          </a:p>
        </p:txBody>
      </p:sp>
      <p:sp>
        <p:nvSpPr>
          <p:cNvPr id="18" name="TextBox 17"/>
          <p:cNvSpPr txBox="1"/>
          <p:nvPr/>
        </p:nvSpPr>
        <p:spPr>
          <a:xfrm>
            <a:off x="5436567" y="4010510"/>
            <a:ext cx="1252907" cy="292388"/>
          </a:xfrm>
          <a:prstGeom prst="rect">
            <a:avLst/>
          </a:prstGeom>
          <a:noFill/>
        </p:spPr>
        <p:txBody>
          <a:bodyPr wrap="none" rtlCol="0">
            <a:spAutoFit/>
          </a:bodyPr>
          <a:lstStyle/>
          <a:p>
            <a:r>
              <a:rPr lang="en-US" sz="1300" b="1" dirty="0" smtClean="0">
                <a:solidFill>
                  <a:srgbClr val="000000"/>
                </a:solidFill>
                <a:latin typeface="Calibri" pitchFamily="34" charset="0"/>
                <a:cs typeface="Calibri" pitchFamily="34" charset="0"/>
              </a:rPr>
              <a:t>Young Diversity</a:t>
            </a:r>
          </a:p>
        </p:txBody>
      </p:sp>
      <p:sp>
        <p:nvSpPr>
          <p:cNvPr id="19" name="Rectangle 18"/>
          <p:cNvSpPr/>
          <p:nvPr/>
        </p:nvSpPr>
        <p:spPr bwMode="auto">
          <a:xfrm>
            <a:off x="6213111" y="2043908"/>
            <a:ext cx="743572" cy="7421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i="0" dirty="0" smtClean="0">
              <a:solidFill>
                <a:srgbClr val="000000"/>
              </a:solidFill>
              <a:latin typeface="Arial" charset="0"/>
            </a:endParaRPr>
          </a:p>
        </p:txBody>
      </p:sp>
      <p:sp>
        <p:nvSpPr>
          <p:cNvPr id="21" name="Rounded Rectangle 20"/>
          <p:cNvSpPr/>
          <p:nvPr/>
        </p:nvSpPr>
        <p:spPr bwMode="auto">
          <a:xfrm>
            <a:off x="1806192" y="3959145"/>
            <a:ext cx="2585818" cy="2138554"/>
          </a:xfrm>
          <a:prstGeom prst="roundRect">
            <a:avLst>
              <a:gd name="adj" fmla="val 7843"/>
            </a:avLst>
          </a:prstGeom>
          <a:solidFill>
            <a:schemeClr val="tx1">
              <a:lumMod val="75000"/>
              <a:lumOff val="2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defRPr/>
            </a:pPr>
            <a:endParaRPr lang="en-US" b="1" dirty="0">
              <a:solidFill>
                <a:srgbClr val="FFFFFF"/>
              </a:solidFill>
            </a:endParaRPr>
          </a:p>
        </p:txBody>
      </p:sp>
      <p:sp>
        <p:nvSpPr>
          <p:cNvPr id="22" name="Rectangle 21"/>
          <p:cNvSpPr/>
          <p:nvPr/>
        </p:nvSpPr>
        <p:spPr bwMode="auto">
          <a:xfrm>
            <a:off x="3136039" y="4373059"/>
            <a:ext cx="976558" cy="8278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i="0" dirty="0" smtClean="0">
              <a:solidFill>
                <a:srgbClr val="000000"/>
              </a:solidFill>
              <a:latin typeface="Arial" charset="0"/>
            </a:endParaRPr>
          </a:p>
        </p:txBody>
      </p:sp>
      <p:sp>
        <p:nvSpPr>
          <p:cNvPr id="23" name="TextBox 22"/>
          <p:cNvSpPr txBox="1"/>
          <p:nvPr/>
        </p:nvSpPr>
        <p:spPr>
          <a:xfrm>
            <a:off x="1806190" y="4028132"/>
            <a:ext cx="2547942" cy="292388"/>
          </a:xfrm>
          <a:prstGeom prst="rect">
            <a:avLst/>
          </a:prstGeom>
          <a:noFill/>
          <a:ln>
            <a:noFill/>
          </a:ln>
        </p:spPr>
        <p:txBody>
          <a:bodyPr wrap="square" rtlCol="0">
            <a:spAutoFit/>
          </a:bodyPr>
          <a:lstStyle/>
          <a:p>
            <a:pPr algn="ctr"/>
            <a:r>
              <a:rPr lang="en-US" sz="1300" b="1" dirty="0" smtClean="0">
                <a:solidFill>
                  <a:srgbClr val="FFFFFF"/>
                </a:solidFill>
                <a:latin typeface="Calibri" pitchFamily="34" charset="0"/>
                <a:cs typeface="Calibri" pitchFamily="34" charset="0"/>
              </a:rPr>
              <a:t>Generational Families</a:t>
            </a:r>
          </a:p>
        </p:txBody>
      </p:sp>
      <p:sp>
        <p:nvSpPr>
          <p:cNvPr id="24" name="Rectangle 23"/>
          <p:cNvSpPr/>
          <p:nvPr/>
        </p:nvSpPr>
        <p:spPr>
          <a:xfrm>
            <a:off x="1880070" y="4541874"/>
            <a:ext cx="1182088" cy="1261884"/>
          </a:xfrm>
          <a:prstGeom prst="rect">
            <a:avLst/>
          </a:prstGeom>
        </p:spPr>
        <p:txBody>
          <a:bodyPr wrap="square">
            <a:spAutoFit/>
          </a:bodyPr>
          <a:lstStyle/>
          <a:p>
            <a:pPr algn="ctr">
              <a:defRPr/>
            </a:pPr>
            <a:r>
              <a:rPr lang="en-US" sz="2000" dirty="0" smtClean="0">
                <a:solidFill>
                  <a:srgbClr val="FFFFFF"/>
                </a:solidFill>
              </a:rPr>
              <a:t>24</a:t>
            </a:r>
            <a:r>
              <a:rPr lang="en-US" sz="2000" dirty="0" smtClean="0">
                <a:solidFill>
                  <a:srgbClr val="FFFFFF"/>
                </a:solidFill>
              </a:rPr>
              <a:t>%</a:t>
            </a:r>
          </a:p>
          <a:p>
            <a:pPr algn="ctr">
              <a:defRPr/>
            </a:pPr>
            <a:r>
              <a:rPr lang="en-US" sz="1200" dirty="0" smtClean="0">
                <a:solidFill>
                  <a:srgbClr val="FFFFFF"/>
                </a:solidFill>
              </a:rPr>
              <a:t>“Traditionalist Trudy”</a:t>
            </a:r>
            <a:endParaRPr lang="en-US" sz="1200" dirty="0" smtClean="0">
              <a:solidFill>
                <a:srgbClr val="FFFFFF"/>
              </a:solidFill>
            </a:endParaRPr>
          </a:p>
          <a:p>
            <a:pPr algn="ctr">
              <a:defRPr/>
            </a:pPr>
            <a:endParaRPr lang="en-US" sz="2000" dirty="0" smtClean="0">
              <a:solidFill>
                <a:srgbClr val="FFFFFF"/>
              </a:solidFill>
            </a:endParaRPr>
          </a:p>
          <a:p>
            <a:pPr algn="ctr">
              <a:defRPr/>
            </a:pPr>
            <a:endParaRPr lang="en-US" sz="1200" dirty="0">
              <a:solidFill>
                <a:srgbClr val="FFFFFF"/>
              </a:solidFill>
            </a:endParaRPr>
          </a:p>
        </p:txBody>
      </p:sp>
      <p:sp>
        <p:nvSpPr>
          <p:cNvPr id="25" name="Rectangle 24"/>
          <p:cNvSpPr/>
          <p:nvPr/>
        </p:nvSpPr>
        <p:spPr>
          <a:xfrm>
            <a:off x="1982715" y="5314917"/>
            <a:ext cx="2261733" cy="461665"/>
          </a:xfrm>
          <a:prstGeom prst="rect">
            <a:avLst/>
          </a:prstGeom>
        </p:spPr>
        <p:txBody>
          <a:bodyPr wrap="square">
            <a:spAutoFit/>
          </a:bodyPr>
          <a:lstStyle/>
          <a:p>
            <a:pPr algn="ctr">
              <a:defRPr/>
            </a:pPr>
            <a:r>
              <a:rPr lang="en-US" sz="1200" dirty="0" smtClean="0">
                <a:solidFill>
                  <a:srgbClr val="FFFFFF"/>
                </a:solidFill>
                <a:latin typeface="Calibri" pitchFamily="34" charset="0"/>
                <a:cs typeface="Calibri" pitchFamily="34" charset="0"/>
              </a:rPr>
              <a:t>Older, less educated and more rural families with grandchildren</a:t>
            </a:r>
          </a:p>
        </p:txBody>
      </p:sp>
      <p:pic>
        <p:nvPicPr>
          <p:cNvPr id="27" name="Picture 2" descr="https://encrypted-tbn1.gstatic.com/images?q=tbn:ANd9GcSRyQZlFkWZd2jQm6IjT8FSYiKOiGGIETxxSScANPFVcu-puwy2hA"/>
          <p:cNvPicPr>
            <a:picLocks noChangeAspect="1" noChangeArrowheads="1"/>
          </p:cNvPicPr>
          <p:nvPr/>
        </p:nvPicPr>
        <p:blipFill>
          <a:blip r:embed="rId2" cstate="print"/>
          <a:srcRect/>
          <a:stretch>
            <a:fillRect/>
          </a:stretch>
        </p:blipFill>
        <p:spPr bwMode="auto">
          <a:xfrm>
            <a:off x="3126990" y="4364719"/>
            <a:ext cx="990600" cy="841970"/>
          </a:xfrm>
          <a:prstGeom prst="rect">
            <a:avLst/>
          </a:prstGeom>
          <a:noFill/>
        </p:spPr>
      </p:pic>
      <p:pic>
        <p:nvPicPr>
          <p:cNvPr id="28" name="Picture 2" descr="https://encrypted-tbn1.gstatic.com/images?q=tbn:ANd9GcTmKLEFd9RVirniUCI94UI82aEHyT-5SfupB9wupGC5scrU0BCU"/>
          <p:cNvPicPr>
            <a:picLocks noChangeAspect="1" noChangeArrowheads="1"/>
          </p:cNvPicPr>
          <p:nvPr/>
        </p:nvPicPr>
        <p:blipFill>
          <a:blip r:embed="rId3" cstate="print"/>
          <a:srcRect/>
          <a:stretch>
            <a:fillRect/>
          </a:stretch>
        </p:blipFill>
        <p:spPr bwMode="auto">
          <a:xfrm>
            <a:off x="6111116" y="4351656"/>
            <a:ext cx="1002518" cy="838200"/>
          </a:xfrm>
          <a:prstGeom prst="rect">
            <a:avLst/>
          </a:prstGeom>
          <a:noFill/>
        </p:spPr>
      </p:pic>
      <p:pic>
        <p:nvPicPr>
          <p:cNvPr id="29" name="Picture 2" descr="http://us.123rf.com/400wm/400/400/elenathewise/elenathewise0705/elenathewise070500087/935580-portrait-of-a-happy-family-of-three-on-the-lawn-on-front-of-their-house.jpg"/>
          <p:cNvPicPr>
            <a:picLocks noChangeAspect="1" noChangeArrowheads="1"/>
          </p:cNvPicPr>
          <p:nvPr/>
        </p:nvPicPr>
        <p:blipFill>
          <a:blip r:embed="rId4" cstate="print"/>
          <a:srcRect l="19632" r="5185" b="3265"/>
          <a:stretch>
            <a:fillRect/>
          </a:stretch>
        </p:blipFill>
        <p:spPr bwMode="auto">
          <a:xfrm>
            <a:off x="3153631" y="1937644"/>
            <a:ext cx="957578" cy="838200"/>
          </a:xfrm>
          <a:prstGeom prst="rect">
            <a:avLst/>
          </a:prstGeom>
          <a:noFill/>
        </p:spPr>
      </p:pic>
      <p:sp>
        <p:nvSpPr>
          <p:cNvPr id="31" name="Rounded Rectangle 30"/>
          <p:cNvSpPr/>
          <p:nvPr/>
        </p:nvSpPr>
        <p:spPr bwMode="auto">
          <a:xfrm>
            <a:off x="4770367" y="1531067"/>
            <a:ext cx="2585818" cy="2138554"/>
          </a:xfrm>
          <a:prstGeom prst="roundRect">
            <a:avLst>
              <a:gd name="adj" fmla="val 7843"/>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defRPr/>
            </a:pPr>
            <a:endParaRPr lang="en-US" b="1" dirty="0">
              <a:solidFill>
                <a:srgbClr val="FFFFFF"/>
              </a:solidFill>
            </a:endParaRPr>
          </a:p>
        </p:txBody>
      </p:sp>
      <p:sp>
        <p:nvSpPr>
          <p:cNvPr id="32" name="Rectangle 31"/>
          <p:cNvSpPr/>
          <p:nvPr/>
        </p:nvSpPr>
        <p:spPr bwMode="auto">
          <a:xfrm>
            <a:off x="6100214" y="1892729"/>
            <a:ext cx="976558" cy="8278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i="0" dirty="0" smtClean="0">
              <a:solidFill>
                <a:srgbClr val="000000"/>
              </a:solidFill>
              <a:latin typeface="Arial" charset="0"/>
            </a:endParaRPr>
          </a:p>
        </p:txBody>
      </p:sp>
      <p:sp>
        <p:nvSpPr>
          <p:cNvPr id="33" name="TextBox 32"/>
          <p:cNvSpPr txBox="1"/>
          <p:nvPr/>
        </p:nvSpPr>
        <p:spPr>
          <a:xfrm>
            <a:off x="5018015" y="1547801"/>
            <a:ext cx="1801006" cy="292388"/>
          </a:xfrm>
          <a:prstGeom prst="rect">
            <a:avLst/>
          </a:prstGeom>
          <a:noFill/>
        </p:spPr>
        <p:txBody>
          <a:bodyPr wrap="none" rtlCol="0">
            <a:spAutoFit/>
          </a:bodyPr>
          <a:lstStyle/>
          <a:p>
            <a:r>
              <a:rPr lang="en-US" sz="1300" b="1" dirty="0" smtClean="0">
                <a:solidFill>
                  <a:srgbClr val="FFFFFF"/>
                </a:solidFill>
                <a:latin typeface="Calibri" pitchFamily="34" charset="0"/>
                <a:cs typeface="Calibri" pitchFamily="34" charset="0"/>
              </a:rPr>
              <a:t>Avg. American Families</a:t>
            </a:r>
          </a:p>
        </p:txBody>
      </p:sp>
      <p:sp>
        <p:nvSpPr>
          <p:cNvPr id="34" name="Rectangle 33"/>
          <p:cNvSpPr/>
          <p:nvPr/>
        </p:nvSpPr>
        <p:spPr>
          <a:xfrm>
            <a:off x="4918127" y="2075612"/>
            <a:ext cx="1182088" cy="769441"/>
          </a:xfrm>
          <a:prstGeom prst="rect">
            <a:avLst/>
          </a:prstGeom>
        </p:spPr>
        <p:txBody>
          <a:bodyPr wrap="square">
            <a:spAutoFit/>
          </a:bodyPr>
          <a:lstStyle/>
          <a:p>
            <a:pPr algn="ctr">
              <a:defRPr/>
            </a:pPr>
            <a:r>
              <a:rPr lang="en-US" sz="2000" dirty="0" smtClean="0">
                <a:solidFill>
                  <a:srgbClr val="FFFFFF"/>
                </a:solidFill>
              </a:rPr>
              <a:t>36</a:t>
            </a:r>
            <a:r>
              <a:rPr lang="en-US" sz="2000" dirty="0" smtClean="0">
                <a:solidFill>
                  <a:srgbClr val="FFFFFF"/>
                </a:solidFill>
              </a:rPr>
              <a:t>%</a:t>
            </a:r>
          </a:p>
          <a:p>
            <a:pPr algn="ctr">
              <a:defRPr/>
            </a:pPr>
            <a:r>
              <a:rPr lang="en-US" sz="1200" dirty="0" smtClean="0">
                <a:solidFill>
                  <a:srgbClr val="FFFFFF"/>
                </a:solidFill>
              </a:rPr>
              <a:t>“Last Minute Larry”</a:t>
            </a:r>
            <a:r>
              <a:rPr lang="en-US" sz="1200" dirty="0" smtClean="0">
                <a:solidFill>
                  <a:srgbClr val="FFFFFF"/>
                </a:solidFill>
              </a:rPr>
              <a:t> </a:t>
            </a:r>
            <a:endParaRPr lang="en-US" sz="1200" dirty="0" smtClean="0">
              <a:solidFill>
                <a:srgbClr val="FFFFFF"/>
              </a:solidFill>
            </a:endParaRPr>
          </a:p>
        </p:txBody>
      </p:sp>
      <p:sp>
        <p:nvSpPr>
          <p:cNvPr id="35" name="Rectangle 34"/>
          <p:cNvSpPr/>
          <p:nvPr/>
        </p:nvSpPr>
        <p:spPr>
          <a:xfrm>
            <a:off x="4770367" y="2866747"/>
            <a:ext cx="2585818" cy="461665"/>
          </a:xfrm>
          <a:prstGeom prst="rect">
            <a:avLst/>
          </a:prstGeom>
        </p:spPr>
        <p:txBody>
          <a:bodyPr wrap="square">
            <a:spAutoFit/>
          </a:bodyPr>
          <a:lstStyle/>
          <a:p>
            <a:pPr algn="ctr">
              <a:defRPr/>
            </a:pPr>
            <a:r>
              <a:rPr lang="en-US" sz="1200" dirty="0" smtClean="0">
                <a:solidFill>
                  <a:srgbClr val="FFFFFF"/>
                </a:solidFill>
                <a:latin typeface="Calibri" pitchFamily="34" charset="0"/>
                <a:cs typeface="Calibri" pitchFamily="34" charset="0"/>
              </a:rPr>
              <a:t>Predominantly married with children in middle income brackets</a:t>
            </a:r>
          </a:p>
        </p:txBody>
      </p:sp>
      <p:pic>
        <p:nvPicPr>
          <p:cNvPr id="36" name="Picture 2" descr="http://media.commercialappeal.com/media/img/photos/2008/12/03/a4big2_t607.jpeg"/>
          <p:cNvPicPr>
            <a:picLocks noChangeAspect="1" noChangeArrowheads="1"/>
          </p:cNvPicPr>
          <p:nvPr/>
        </p:nvPicPr>
        <p:blipFill>
          <a:blip r:embed="rId5" cstate="print"/>
          <a:srcRect/>
          <a:stretch>
            <a:fillRect/>
          </a:stretch>
        </p:blipFill>
        <p:spPr bwMode="auto">
          <a:xfrm>
            <a:off x="6091166" y="1886937"/>
            <a:ext cx="985606" cy="838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Affluent </a:t>
            </a:r>
            <a:r>
              <a:rPr lang="en-US" dirty="0" smtClean="0"/>
              <a:t>Families – “Get it Done Dave”</a:t>
            </a:r>
            <a:endParaRPr lang="en-US" dirty="0"/>
          </a:p>
        </p:txBody>
      </p:sp>
      <p:sp>
        <p:nvSpPr>
          <p:cNvPr id="6" name="Text Box 38"/>
          <p:cNvSpPr txBox="1">
            <a:spLocks noChangeArrowheads="1"/>
          </p:cNvSpPr>
          <p:nvPr/>
        </p:nvSpPr>
        <p:spPr bwMode="auto">
          <a:xfrm>
            <a:off x="543019" y="2008804"/>
            <a:ext cx="3054350" cy="1219200"/>
          </a:xfrm>
          <a:prstGeom prst="roundRect">
            <a:avLst/>
          </a:prstGeom>
          <a:solidFill>
            <a:schemeClr val="bg1">
              <a:lumMod val="9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786D5B">
                    <a:lumMod val="50000"/>
                  </a:srgbClr>
                </a:solidFill>
                <a:effectLst/>
                <a:uLnTx/>
                <a:uFillTx/>
                <a:latin typeface="Calibri"/>
                <a:ea typeface="+mj-ea"/>
                <a:cs typeface="+mj-cs"/>
              </a:rPr>
              <a:t>Overview</a:t>
            </a:r>
          </a:p>
          <a:p>
            <a:pPr algn="ctr">
              <a:defRPr/>
            </a:pPr>
            <a:r>
              <a:rPr lang="en-US" sz="1400" dirty="0" smtClean="0">
                <a:solidFill>
                  <a:schemeClr val="bg2">
                    <a:lumMod val="50000"/>
                  </a:schemeClr>
                </a:solidFill>
                <a:latin typeface="Calibri" pitchFamily="34" charset="0"/>
                <a:cs typeface="Calibri" pitchFamily="34" charset="0"/>
              </a:rPr>
              <a:t>Mature, professional families</a:t>
            </a:r>
          </a:p>
          <a:p>
            <a:pPr algn="ctr">
              <a:defRPr/>
            </a:pPr>
            <a:r>
              <a:rPr lang="en-US" sz="1400" dirty="0" smtClean="0">
                <a:solidFill>
                  <a:schemeClr val="bg2">
                    <a:lumMod val="50000"/>
                  </a:schemeClr>
                </a:solidFill>
                <a:latin typeface="Calibri" pitchFamily="34" charset="0"/>
                <a:cs typeface="Calibri" pitchFamily="34" charset="0"/>
              </a:rPr>
              <a:t>With high Income and education</a:t>
            </a:r>
          </a:p>
        </p:txBody>
      </p:sp>
      <p:sp>
        <p:nvSpPr>
          <p:cNvPr id="7" name="Rounded Rectangle 6"/>
          <p:cNvSpPr>
            <a:spLocks noChangeArrowheads="1"/>
          </p:cNvSpPr>
          <p:nvPr/>
        </p:nvSpPr>
        <p:spPr bwMode="auto">
          <a:xfrm>
            <a:off x="570392" y="1344613"/>
            <a:ext cx="2970081" cy="442513"/>
          </a:xfrm>
          <a:prstGeom prst="roundRect">
            <a:avLst/>
          </a:prstGeom>
          <a:solidFill>
            <a:srgbClr val="006AB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lvl="0" indent="0" algn="ctr" defTabSz="914400" eaLnBrk="1" latinLnBrk="0" hangingPunct="1">
              <a:lnSpc>
                <a:spcPct val="100000"/>
              </a:lnSpc>
              <a:buClrTx/>
              <a:buSzTx/>
              <a:buFontTx/>
              <a:buNone/>
              <a:tabLst>
                <a:tab pos="461963" algn="l"/>
              </a:tabLst>
              <a:defRPr/>
            </a:pPr>
            <a:endParaRPr lang="en-US" sz="2000" b="1" dirty="0">
              <a:solidFill>
                <a:schemeClr val="bg1"/>
              </a:solidFill>
            </a:endParaRPr>
          </a:p>
          <a:p>
            <a:pPr marL="0" marR="0" lvl="0" indent="0" algn="ctr" defTabSz="914400" eaLnBrk="1" latinLnBrk="0" hangingPunct="1">
              <a:lnSpc>
                <a:spcPct val="100000"/>
              </a:lnSpc>
              <a:buClrTx/>
              <a:buSzTx/>
              <a:buFontTx/>
              <a:buNone/>
              <a:tabLst>
                <a:tab pos="461963" algn="l"/>
              </a:tabLst>
              <a:defRPr/>
            </a:pPr>
            <a:endParaRPr lang="en-US" sz="2000" b="1" dirty="0">
              <a:solidFill>
                <a:schemeClr val="bg1"/>
              </a:solidFill>
            </a:endParaRPr>
          </a:p>
          <a:p>
            <a:pPr marL="0" marR="0" lvl="0" indent="0" algn="ctr" defTabSz="914400" eaLnBrk="1" latinLnBrk="0" hangingPunct="1">
              <a:lnSpc>
                <a:spcPct val="100000"/>
              </a:lnSpc>
              <a:buClrTx/>
              <a:buSzTx/>
              <a:buFontTx/>
              <a:buNone/>
              <a:tabLst>
                <a:tab pos="461963" algn="l"/>
              </a:tabLst>
              <a:defRPr/>
            </a:pPr>
            <a:endParaRPr lang="en-US" sz="2000" b="1" dirty="0">
              <a:solidFill>
                <a:schemeClr val="bg1"/>
              </a:solidFill>
            </a:endParaRPr>
          </a:p>
          <a:p>
            <a:pPr marL="0" marR="0" lvl="0" indent="0" algn="ctr" defTabSz="914400" eaLnBrk="1" latinLnBrk="0" hangingPunct="1">
              <a:lnSpc>
                <a:spcPct val="100000"/>
              </a:lnSpc>
              <a:buClrTx/>
              <a:buSzTx/>
              <a:buFontTx/>
              <a:buNone/>
              <a:tabLst>
                <a:tab pos="461963" algn="l"/>
              </a:tabLst>
              <a:defRPr/>
            </a:pPr>
            <a:endParaRPr lang="en-US" sz="2000" b="1" dirty="0">
              <a:solidFill>
                <a:schemeClr val="bg1"/>
              </a:solidFill>
            </a:endParaRPr>
          </a:p>
        </p:txBody>
      </p:sp>
      <p:sp>
        <p:nvSpPr>
          <p:cNvPr id="24" name="Rounded Rectangle 23"/>
          <p:cNvSpPr/>
          <p:nvPr/>
        </p:nvSpPr>
        <p:spPr bwMode="auto">
          <a:xfrm>
            <a:off x="504825" y="3462292"/>
            <a:ext cx="3054350" cy="2514600"/>
          </a:xfrm>
          <a:prstGeom prst="roundRect">
            <a:avLst>
              <a:gd name="adj" fmla="val 7843"/>
            </a:avLst>
          </a:prstGeom>
          <a:solidFill>
            <a:srgbClr val="006AB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defRPr/>
            </a:pPr>
            <a:endParaRPr lang="en-US" b="1" dirty="0">
              <a:solidFill>
                <a:schemeClr val="bg1"/>
              </a:solidFill>
            </a:endParaRPr>
          </a:p>
        </p:txBody>
      </p:sp>
      <p:sp>
        <p:nvSpPr>
          <p:cNvPr id="26" name="TextBox 25"/>
          <p:cNvSpPr txBox="1"/>
          <p:nvPr/>
        </p:nvSpPr>
        <p:spPr>
          <a:xfrm>
            <a:off x="665552" y="1344613"/>
            <a:ext cx="2855567" cy="400110"/>
          </a:xfrm>
          <a:prstGeom prst="rect">
            <a:avLst/>
          </a:prstGeom>
          <a:noFill/>
        </p:spPr>
        <p:txBody>
          <a:bodyPr wrap="square" rtlCol="0">
            <a:spAutoFit/>
          </a:bodyPr>
          <a:lstStyle/>
          <a:p>
            <a:pPr algn="ctr"/>
            <a:r>
              <a:rPr lang="en-US" sz="2000" b="1" dirty="0" smtClean="0">
                <a:solidFill>
                  <a:schemeClr val="bg1"/>
                </a:solidFill>
                <a:latin typeface="Calibri" pitchFamily="34" charset="0"/>
              </a:rPr>
              <a:t>Affluent Families (18%)</a:t>
            </a:r>
            <a:endParaRPr lang="en-US" b="1" dirty="0">
              <a:solidFill>
                <a:schemeClr val="bg1"/>
              </a:solidFill>
              <a:latin typeface="Calibri" pitchFamily="34" charset="0"/>
            </a:endParaRPr>
          </a:p>
        </p:txBody>
      </p:sp>
      <p:pic>
        <p:nvPicPr>
          <p:cNvPr id="27" name="Picture 2" descr="http://us.123rf.com/400wm/400/400/elenathewise/elenathewise0705/elenathewise070500087/935580-portrait-of-a-happy-family-of-three-on-the-lawn-on-front-of-their-house.jpg"/>
          <p:cNvPicPr>
            <a:picLocks noChangeAspect="1" noChangeArrowheads="1"/>
          </p:cNvPicPr>
          <p:nvPr/>
        </p:nvPicPr>
        <p:blipFill>
          <a:blip r:embed="rId2" cstate="print"/>
          <a:srcRect l="19632" r="5185" b="3265"/>
          <a:stretch>
            <a:fillRect/>
          </a:stretch>
        </p:blipFill>
        <p:spPr bwMode="auto">
          <a:xfrm>
            <a:off x="801341" y="3779270"/>
            <a:ext cx="2373707" cy="1898591"/>
          </a:xfrm>
          <a:prstGeom prst="rect">
            <a:avLst/>
          </a:prstGeom>
          <a:noFill/>
        </p:spPr>
      </p:pic>
      <p:sp>
        <p:nvSpPr>
          <p:cNvPr id="25" name="Text Box 32"/>
          <p:cNvSpPr txBox="1">
            <a:spLocks noChangeArrowheads="1"/>
          </p:cNvSpPr>
          <p:nvPr/>
        </p:nvSpPr>
        <p:spPr bwMode="auto">
          <a:xfrm>
            <a:off x="4709068" y="1342101"/>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Summary</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28" name="Line 37"/>
          <p:cNvSpPr>
            <a:spLocks noChangeShapeType="1"/>
          </p:cNvSpPr>
          <p:nvPr/>
        </p:nvSpPr>
        <p:spPr bwMode="auto">
          <a:xfrm>
            <a:off x="4586237" y="1632477"/>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9" name="Text Box 34"/>
          <p:cNvSpPr txBox="1">
            <a:spLocks noChangeArrowheads="1"/>
          </p:cNvSpPr>
          <p:nvPr/>
        </p:nvSpPr>
        <p:spPr bwMode="auto">
          <a:xfrm>
            <a:off x="4712181" y="3308403"/>
            <a:ext cx="3583208"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Product Usage</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30" name="Line 43"/>
          <p:cNvSpPr>
            <a:spLocks noChangeShapeType="1"/>
          </p:cNvSpPr>
          <p:nvPr/>
        </p:nvSpPr>
        <p:spPr bwMode="auto">
          <a:xfrm>
            <a:off x="4611193" y="3567035"/>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1" name="Rectangle 30"/>
          <p:cNvSpPr/>
          <p:nvPr/>
        </p:nvSpPr>
        <p:spPr bwMode="auto">
          <a:xfrm>
            <a:off x="4668786" y="1699153"/>
            <a:ext cx="3669998" cy="1600438"/>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Married with children</a:t>
            </a:r>
          </a:p>
          <a:p>
            <a:pPr marL="342900" indent="-342900">
              <a:buFont typeface="Arial" pitchFamily="34" charset="0"/>
              <a:buChar char="•"/>
            </a:pPr>
            <a:r>
              <a:rPr lang="en-US" sz="1400" dirty="0" smtClean="0">
                <a:solidFill>
                  <a:schemeClr val="bg2">
                    <a:lumMod val="75000"/>
                  </a:schemeClr>
                </a:solidFill>
                <a:latin typeface="Calibri" pitchFamily="34" charset="0"/>
              </a:rPr>
              <a:t>Middle age (40-60s)</a:t>
            </a:r>
          </a:p>
          <a:p>
            <a:pPr marL="342900" indent="-342900">
              <a:buFont typeface="Arial" pitchFamily="34" charset="0"/>
              <a:buChar char="•"/>
            </a:pPr>
            <a:r>
              <a:rPr lang="en-US" sz="1400" dirty="0" smtClean="0">
                <a:solidFill>
                  <a:schemeClr val="bg2">
                    <a:lumMod val="75000"/>
                  </a:schemeClr>
                </a:solidFill>
                <a:latin typeface="Calibri" pitchFamily="34" charset="0"/>
              </a:rPr>
              <a:t>High income (&gt;100k)</a:t>
            </a:r>
          </a:p>
          <a:p>
            <a:pPr marL="342900" indent="-342900">
              <a:buFont typeface="Arial" pitchFamily="34" charset="0"/>
              <a:buChar char="•"/>
            </a:pPr>
            <a:r>
              <a:rPr lang="en-US" sz="1400" dirty="0" smtClean="0">
                <a:solidFill>
                  <a:schemeClr val="bg2">
                    <a:lumMod val="75000"/>
                  </a:schemeClr>
                </a:solidFill>
                <a:latin typeface="Calibri" pitchFamily="34" charset="0"/>
              </a:rPr>
              <a:t>Family of 3-4</a:t>
            </a:r>
          </a:p>
          <a:p>
            <a:pPr marL="342900" indent="-342900">
              <a:buFont typeface="Arial" pitchFamily="34" charset="0"/>
              <a:buChar char="•"/>
            </a:pPr>
            <a:r>
              <a:rPr lang="en-US" sz="1400" dirty="0" smtClean="0">
                <a:solidFill>
                  <a:schemeClr val="bg2">
                    <a:lumMod val="75000"/>
                  </a:schemeClr>
                </a:solidFill>
                <a:latin typeface="Calibri" pitchFamily="34" charset="0"/>
              </a:rPr>
              <a:t>Mgmt professionals</a:t>
            </a:r>
          </a:p>
          <a:p>
            <a:pPr marL="342900" indent="-342900">
              <a:buFont typeface="Arial" pitchFamily="34" charset="0"/>
              <a:buChar char="•"/>
            </a:pPr>
            <a:r>
              <a:rPr lang="en-US" sz="1400" dirty="0" smtClean="0">
                <a:solidFill>
                  <a:schemeClr val="bg2">
                    <a:lumMod val="75000"/>
                  </a:schemeClr>
                </a:solidFill>
                <a:latin typeface="Calibri" pitchFamily="34" charset="0"/>
              </a:rPr>
              <a:t>Single family Homes in suburban areas</a:t>
            </a:r>
          </a:p>
          <a:p>
            <a:pPr marL="342900" indent="-342900">
              <a:buFont typeface="Arial" pitchFamily="34" charset="0"/>
              <a:buChar char="•"/>
            </a:pPr>
            <a:r>
              <a:rPr lang="en-US" sz="1400" dirty="0" smtClean="0">
                <a:solidFill>
                  <a:schemeClr val="bg2">
                    <a:lumMod val="75000"/>
                  </a:schemeClr>
                </a:solidFill>
                <a:latin typeface="Calibri" pitchFamily="34" charset="0"/>
              </a:rPr>
              <a:t>85% White with little ethnic diversity</a:t>
            </a:r>
          </a:p>
        </p:txBody>
      </p:sp>
      <p:grpSp>
        <p:nvGrpSpPr>
          <p:cNvPr id="3" name="Group 2"/>
          <p:cNvGrpSpPr/>
          <p:nvPr/>
        </p:nvGrpSpPr>
        <p:grpSpPr>
          <a:xfrm>
            <a:off x="4611193" y="4298492"/>
            <a:ext cx="3386896" cy="1046441"/>
            <a:chOff x="4611193" y="4298492"/>
            <a:chExt cx="3386896" cy="1046441"/>
          </a:xfrm>
        </p:grpSpPr>
        <p:sp>
          <p:nvSpPr>
            <p:cNvPr id="32" name="Text Box 32"/>
            <p:cNvSpPr txBox="1">
              <a:spLocks noChangeArrowheads="1"/>
            </p:cNvSpPr>
            <p:nvPr/>
          </p:nvSpPr>
          <p:spPr bwMode="auto">
            <a:xfrm>
              <a:off x="4708304" y="4298492"/>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Size of Segment</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33" name="Line 37"/>
            <p:cNvSpPr>
              <a:spLocks noChangeShapeType="1"/>
            </p:cNvSpPr>
            <p:nvPr/>
          </p:nvSpPr>
          <p:spPr bwMode="auto">
            <a:xfrm>
              <a:off x="4611193" y="4603072"/>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4" name="Rectangle 33"/>
            <p:cNvSpPr/>
            <p:nvPr/>
          </p:nvSpPr>
          <p:spPr bwMode="auto">
            <a:xfrm>
              <a:off x="4668019" y="4606269"/>
              <a:ext cx="3273241" cy="738664"/>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Customers: 18% of customer base</a:t>
              </a:r>
            </a:p>
            <a:p>
              <a:pPr marL="342900" indent="-342900">
                <a:buFont typeface="Arial" pitchFamily="34" charset="0"/>
                <a:buChar char="•"/>
              </a:pPr>
              <a:r>
                <a:rPr lang="en-US" sz="1400" dirty="0" smtClean="0">
                  <a:solidFill>
                    <a:schemeClr val="bg2">
                      <a:lumMod val="75000"/>
                    </a:schemeClr>
                  </a:solidFill>
                  <a:latin typeface="Calibri" pitchFamily="34" charset="0"/>
                </a:rPr>
                <a:t>31% of Life Insurance Customers</a:t>
              </a: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grpSp>
      <p:sp>
        <p:nvSpPr>
          <p:cNvPr id="35" name="Rectangle 34"/>
          <p:cNvSpPr/>
          <p:nvPr/>
        </p:nvSpPr>
        <p:spPr bwMode="auto">
          <a:xfrm>
            <a:off x="4668020" y="3534425"/>
            <a:ext cx="3273241" cy="738664"/>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87% of Life Policies are Term</a:t>
            </a:r>
          </a:p>
          <a:p>
            <a:pPr marL="342900" indent="-342900">
              <a:buFont typeface="Arial" pitchFamily="34" charset="0"/>
              <a:buChar char="•"/>
            </a:pPr>
            <a:r>
              <a:rPr lang="en-US" sz="1400" dirty="0" smtClean="0">
                <a:solidFill>
                  <a:schemeClr val="bg2">
                    <a:lumMod val="75000"/>
                  </a:schemeClr>
                </a:solidFill>
                <a:latin typeface="Calibri" pitchFamily="34" charset="0"/>
              </a:rPr>
              <a:t>Attrition lowest of all segments</a:t>
            </a:r>
          </a:p>
          <a:p>
            <a:pPr marL="342900" indent="-342900">
              <a:buFont typeface="Arial" pitchFamily="34" charset="0"/>
              <a:buChar char="•"/>
            </a:pPr>
            <a:r>
              <a:rPr lang="en-US" sz="1400" dirty="0" smtClean="0">
                <a:solidFill>
                  <a:schemeClr val="bg2">
                    <a:lumMod val="75000"/>
                  </a:schemeClr>
                </a:solidFill>
                <a:latin typeface="Calibri" pitchFamily="34" charset="0"/>
              </a:rPr>
              <a:t>69% over $200k FV for Life</a:t>
            </a:r>
          </a:p>
        </p:txBody>
      </p:sp>
      <p:grpSp>
        <p:nvGrpSpPr>
          <p:cNvPr id="18" name="Group 17"/>
          <p:cNvGrpSpPr/>
          <p:nvPr/>
        </p:nvGrpSpPr>
        <p:grpSpPr>
          <a:xfrm>
            <a:off x="4668019" y="5132282"/>
            <a:ext cx="3386896" cy="1477328"/>
            <a:chOff x="4611193" y="4298492"/>
            <a:chExt cx="3386896" cy="1477328"/>
          </a:xfrm>
        </p:grpSpPr>
        <p:sp>
          <p:nvSpPr>
            <p:cNvPr id="19" name="Text Box 32"/>
            <p:cNvSpPr txBox="1">
              <a:spLocks noChangeArrowheads="1"/>
            </p:cNvSpPr>
            <p:nvPr/>
          </p:nvSpPr>
          <p:spPr bwMode="auto">
            <a:xfrm>
              <a:off x="4708304" y="4298492"/>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1F497D"/>
                  </a:solidFill>
                  <a:latin typeface="Calibri" pitchFamily="34" charset="0"/>
                  <a:ea typeface="+mj-ea"/>
                  <a:cs typeface="+mj-cs"/>
                </a:rPr>
                <a:t>Behavioral Preferences</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20" name="Line 37"/>
            <p:cNvSpPr>
              <a:spLocks noChangeShapeType="1"/>
            </p:cNvSpPr>
            <p:nvPr/>
          </p:nvSpPr>
          <p:spPr bwMode="auto">
            <a:xfrm>
              <a:off x="4611193" y="4603072"/>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1" name="Rectangle 20"/>
            <p:cNvSpPr/>
            <p:nvPr/>
          </p:nvSpPr>
          <p:spPr bwMode="auto">
            <a:xfrm>
              <a:off x="4668019" y="4606269"/>
              <a:ext cx="3273241" cy="1169551"/>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Bank Draft Customer</a:t>
              </a:r>
            </a:p>
            <a:p>
              <a:pPr marL="342900" indent="-342900">
                <a:buFont typeface="Arial" pitchFamily="34" charset="0"/>
                <a:buChar char="•"/>
              </a:pPr>
              <a:r>
                <a:rPr lang="en-US" sz="1400" dirty="0" smtClean="0">
                  <a:solidFill>
                    <a:schemeClr val="bg2">
                      <a:lumMod val="75000"/>
                    </a:schemeClr>
                  </a:solidFill>
                  <a:latin typeface="Calibri" pitchFamily="34" charset="0"/>
                </a:rPr>
                <a:t>Dis-engaged but responsible</a:t>
              </a:r>
            </a:p>
            <a:p>
              <a:pPr marL="342900" indent="-342900">
                <a:buFont typeface="Arial" pitchFamily="34" charset="0"/>
                <a:buChar char="•"/>
              </a:pPr>
              <a:r>
                <a:rPr lang="en-US" sz="1400" dirty="0" smtClean="0">
                  <a:solidFill>
                    <a:schemeClr val="bg2">
                      <a:lumMod val="75000"/>
                    </a:schemeClr>
                  </a:solidFill>
                  <a:latin typeface="Calibri" pitchFamily="34" charset="0"/>
                </a:rPr>
                <a:t>Make </a:t>
              </a:r>
              <a:r>
                <a:rPr lang="en-US" sz="1400" dirty="0" smtClean="0">
                  <a:solidFill>
                    <a:schemeClr val="bg2">
                      <a:lumMod val="75000"/>
                    </a:schemeClr>
                  </a:solidFill>
                  <a:latin typeface="Calibri" pitchFamily="34" charset="0"/>
                </a:rPr>
                <a:t>payments as efficient as possible</a:t>
              </a:r>
              <a:endParaRPr lang="en-US" sz="1400" dirty="0" smtClean="0">
                <a:solidFill>
                  <a:schemeClr val="bg2">
                    <a:lumMod val="75000"/>
                  </a:schemeClr>
                </a:solidFill>
                <a:latin typeface="Calibri" pitchFamily="34" charset="0"/>
              </a:endParaRP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 </a:t>
            </a:r>
            <a:r>
              <a:rPr lang="en-US" dirty="0" smtClean="0"/>
              <a:t>Families – “Traditionalist Trudy”</a:t>
            </a:r>
            <a:endParaRPr lang="en-US" dirty="0"/>
          </a:p>
        </p:txBody>
      </p:sp>
      <p:sp>
        <p:nvSpPr>
          <p:cNvPr id="6" name="Text Box 38"/>
          <p:cNvSpPr txBox="1">
            <a:spLocks noChangeArrowheads="1"/>
          </p:cNvSpPr>
          <p:nvPr/>
        </p:nvSpPr>
        <p:spPr bwMode="auto">
          <a:xfrm>
            <a:off x="506962" y="1927752"/>
            <a:ext cx="3054350" cy="1371600"/>
          </a:xfrm>
          <a:prstGeom prst="roundRect">
            <a:avLst/>
          </a:prstGeom>
          <a:solidFill>
            <a:schemeClr val="bg1">
              <a:lumMod val="9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fontAlgn="auto">
              <a:spcBef>
                <a:spcPts val="0"/>
              </a:spcBef>
              <a:spcAft>
                <a:spcPts val="0"/>
              </a:spcAft>
              <a:defRPr/>
            </a:pPr>
            <a:r>
              <a:rPr lang="en-US" sz="1400" b="1" i="0" kern="0" dirty="0" smtClean="0">
                <a:solidFill>
                  <a:srgbClr val="786D5B">
                    <a:lumMod val="50000"/>
                  </a:srgbClr>
                </a:solidFill>
                <a:latin typeface="Calibri"/>
              </a:rPr>
              <a:t>Overview</a:t>
            </a:r>
          </a:p>
          <a:p>
            <a:pPr algn="ctr">
              <a:defRPr/>
            </a:pPr>
            <a:r>
              <a:rPr lang="en-US" sz="1400" dirty="0" smtClean="0">
                <a:solidFill>
                  <a:schemeClr val="bg2">
                    <a:lumMod val="50000"/>
                  </a:schemeClr>
                </a:solidFill>
                <a:latin typeface="Calibri" pitchFamily="34" charset="0"/>
                <a:cs typeface="Calibri" pitchFamily="34" charset="0"/>
              </a:rPr>
              <a:t>Older, less educated and more rural families with grandchildren</a:t>
            </a:r>
          </a:p>
        </p:txBody>
      </p:sp>
      <p:sp>
        <p:nvSpPr>
          <p:cNvPr id="7" name="Rounded Rectangle 6"/>
          <p:cNvSpPr>
            <a:spLocks noChangeArrowheads="1"/>
          </p:cNvSpPr>
          <p:nvPr/>
        </p:nvSpPr>
        <p:spPr bwMode="auto">
          <a:xfrm>
            <a:off x="575864" y="1345449"/>
            <a:ext cx="2970081" cy="442513"/>
          </a:xfrm>
          <a:prstGeom prst="roundRect">
            <a:avLst/>
          </a:prstGeom>
          <a:solidFill>
            <a:schemeClr val="tx1">
              <a:lumMod val="75000"/>
              <a:lumOff val="2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tabLst>
                <a:tab pos="461963" algn="l"/>
              </a:tabLst>
              <a:defRPr/>
            </a:pPr>
            <a:endParaRPr lang="en-US" sz="2400" b="1" dirty="0">
              <a:solidFill>
                <a:srgbClr val="FFFFFF"/>
              </a:solidFill>
            </a:endParaRPr>
          </a:p>
          <a:p>
            <a:pPr algn="ctr">
              <a:tabLst>
                <a:tab pos="461963" algn="l"/>
              </a:tabLst>
              <a:defRPr/>
            </a:pPr>
            <a:endParaRPr lang="en-US" sz="2400" b="1" dirty="0">
              <a:solidFill>
                <a:srgbClr val="FFFFFF"/>
              </a:solidFill>
            </a:endParaRPr>
          </a:p>
          <a:p>
            <a:pPr algn="ctr">
              <a:tabLst>
                <a:tab pos="461963" algn="l"/>
              </a:tabLst>
              <a:defRPr/>
            </a:pPr>
            <a:endParaRPr lang="en-US" sz="2400" b="1" dirty="0">
              <a:solidFill>
                <a:srgbClr val="FFFFFF"/>
              </a:solidFill>
            </a:endParaRPr>
          </a:p>
          <a:p>
            <a:pPr algn="ctr">
              <a:tabLst>
                <a:tab pos="461963" algn="l"/>
              </a:tabLst>
              <a:defRPr/>
            </a:pPr>
            <a:endParaRPr lang="en-US" sz="2400" b="1" dirty="0">
              <a:solidFill>
                <a:srgbClr val="FFFFFF"/>
              </a:solidFill>
            </a:endParaRPr>
          </a:p>
        </p:txBody>
      </p:sp>
      <p:grpSp>
        <p:nvGrpSpPr>
          <p:cNvPr id="3" name="Group 47"/>
          <p:cNvGrpSpPr/>
          <p:nvPr/>
        </p:nvGrpSpPr>
        <p:grpSpPr>
          <a:xfrm>
            <a:off x="508282" y="3476776"/>
            <a:ext cx="3051048" cy="2514600"/>
            <a:chOff x="1143000" y="3200400"/>
            <a:chExt cx="1262909" cy="1206915"/>
          </a:xfrm>
          <a:solidFill>
            <a:schemeClr val="tx1">
              <a:lumMod val="75000"/>
              <a:lumOff val="25000"/>
            </a:schemeClr>
          </a:solidFill>
          <a:effectLst>
            <a:outerShdw blurRad="50800" dist="38100" dir="2700000" algn="tl" rotWithShape="0">
              <a:prstClr val="black">
                <a:alpha val="40000"/>
              </a:prstClr>
            </a:outerShdw>
          </a:effectLst>
        </p:grpSpPr>
        <p:sp>
          <p:nvSpPr>
            <p:cNvPr id="24" name="Rounded Rectangle 23"/>
            <p:cNvSpPr/>
            <p:nvPr/>
          </p:nvSpPr>
          <p:spPr bwMode="auto">
            <a:xfrm>
              <a:off x="1143000" y="3200400"/>
              <a:ext cx="1262909" cy="1206915"/>
            </a:xfrm>
            <a:prstGeom prst="roundRect">
              <a:avLst>
                <a:gd name="adj" fmla="val 7843"/>
              </a:avLst>
            </a:prstGeom>
            <a:grp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defRPr/>
              </a:pPr>
              <a:endParaRPr lang="en-US" b="1" dirty="0">
                <a:solidFill>
                  <a:srgbClr val="FFFFFF"/>
                </a:solidFill>
              </a:endParaRPr>
            </a:p>
          </p:txBody>
        </p:sp>
        <p:pic>
          <p:nvPicPr>
            <p:cNvPr id="25" name="Picture 2" descr="https://encrypted-tbn1.gstatic.com/images?q=tbn:ANd9GcSRyQZlFkWZd2jQm6IjT8FSYiKOiGGIETxxSScANPFVcu-puwy2hA"/>
            <p:cNvPicPr>
              <a:picLocks noChangeAspect="1" noChangeArrowheads="1"/>
            </p:cNvPicPr>
            <p:nvPr/>
          </p:nvPicPr>
          <p:blipFill>
            <a:blip r:embed="rId2" cstate="print"/>
            <a:srcRect/>
            <a:stretch>
              <a:fillRect/>
            </a:stretch>
          </p:blipFill>
          <p:spPr bwMode="auto">
            <a:xfrm>
              <a:off x="1266788" y="3331691"/>
              <a:ext cx="1027058" cy="945704"/>
            </a:xfrm>
            <a:prstGeom prst="rect">
              <a:avLst/>
            </a:prstGeom>
            <a:grpFill/>
            <a:scene3d>
              <a:camera prst="orthographicFront"/>
              <a:lightRig rig="threePt" dir="t"/>
            </a:scene3d>
            <a:sp3d>
              <a:bevelT/>
            </a:sp3d>
          </p:spPr>
        </p:pic>
      </p:grpSp>
      <p:sp>
        <p:nvSpPr>
          <p:cNvPr id="26" name="TextBox 25"/>
          <p:cNvSpPr txBox="1"/>
          <p:nvPr/>
        </p:nvSpPr>
        <p:spPr>
          <a:xfrm>
            <a:off x="356538" y="1359098"/>
            <a:ext cx="3369295" cy="400110"/>
          </a:xfrm>
          <a:prstGeom prst="rect">
            <a:avLst/>
          </a:prstGeom>
          <a:noFill/>
        </p:spPr>
        <p:txBody>
          <a:bodyPr wrap="square" rtlCol="0">
            <a:spAutoFit/>
          </a:bodyPr>
          <a:lstStyle/>
          <a:p>
            <a:pPr algn="ctr"/>
            <a:r>
              <a:rPr lang="en-US" sz="2000" b="1" dirty="0" smtClean="0">
                <a:solidFill>
                  <a:srgbClr val="FFFFFF"/>
                </a:solidFill>
                <a:latin typeface="Calibri" pitchFamily="34" charset="0"/>
              </a:rPr>
              <a:t>Generational Families (24%)</a:t>
            </a:r>
            <a:endParaRPr lang="en-US" b="1" dirty="0">
              <a:solidFill>
                <a:srgbClr val="FFFFFF"/>
              </a:solidFill>
              <a:latin typeface="Calibri" pitchFamily="34" charset="0"/>
            </a:endParaRPr>
          </a:p>
        </p:txBody>
      </p:sp>
      <p:sp>
        <p:nvSpPr>
          <p:cNvPr id="27" name="Text Box 32"/>
          <p:cNvSpPr txBox="1">
            <a:spLocks noChangeArrowheads="1"/>
          </p:cNvSpPr>
          <p:nvPr/>
        </p:nvSpPr>
        <p:spPr bwMode="auto">
          <a:xfrm>
            <a:off x="4709068" y="1342101"/>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Summary</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28" name="Line 37"/>
          <p:cNvSpPr>
            <a:spLocks noChangeShapeType="1"/>
          </p:cNvSpPr>
          <p:nvPr/>
        </p:nvSpPr>
        <p:spPr bwMode="auto">
          <a:xfrm>
            <a:off x="4586237" y="1632477"/>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9" name="Text Box 34"/>
          <p:cNvSpPr txBox="1">
            <a:spLocks noChangeArrowheads="1"/>
          </p:cNvSpPr>
          <p:nvPr/>
        </p:nvSpPr>
        <p:spPr bwMode="auto">
          <a:xfrm>
            <a:off x="4698750" y="3442543"/>
            <a:ext cx="3583208"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Product Usage</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30" name="Line 43"/>
          <p:cNvSpPr>
            <a:spLocks noChangeShapeType="1"/>
          </p:cNvSpPr>
          <p:nvPr/>
        </p:nvSpPr>
        <p:spPr bwMode="auto">
          <a:xfrm>
            <a:off x="4575918" y="3740400"/>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3" name="Rectangle 32"/>
          <p:cNvSpPr/>
          <p:nvPr/>
        </p:nvSpPr>
        <p:spPr bwMode="auto">
          <a:xfrm>
            <a:off x="4668786" y="1699153"/>
            <a:ext cx="3669998" cy="1815882"/>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Married – often with grandchildren</a:t>
            </a:r>
          </a:p>
          <a:p>
            <a:pPr marL="342900" indent="-342900">
              <a:buFont typeface="Arial" pitchFamily="34" charset="0"/>
              <a:buChar char="•"/>
            </a:pPr>
            <a:r>
              <a:rPr lang="en-US" sz="1400" dirty="0" smtClean="0">
                <a:solidFill>
                  <a:schemeClr val="bg2">
                    <a:lumMod val="75000"/>
                  </a:schemeClr>
                </a:solidFill>
                <a:latin typeface="Calibri" pitchFamily="34" charset="0"/>
              </a:rPr>
              <a:t>Older age (50-70s)</a:t>
            </a:r>
          </a:p>
          <a:p>
            <a:pPr marL="342900" indent="-342900">
              <a:buFont typeface="Arial" pitchFamily="34" charset="0"/>
              <a:buChar char="•"/>
            </a:pPr>
            <a:r>
              <a:rPr lang="en-US" sz="1400" dirty="0" smtClean="0">
                <a:solidFill>
                  <a:schemeClr val="bg2">
                    <a:lumMod val="75000"/>
                  </a:schemeClr>
                </a:solidFill>
                <a:latin typeface="Calibri" pitchFamily="34" charset="0"/>
              </a:rPr>
              <a:t>Medium income ($50-$99k)</a:t>
            </a:r>
          </a:p>
          <a:p>
            <a:pPr marL="342900" indent="-342900">
              <a:buFont typeface="Arial" pitchFamily="34" charset="0"/>
              <a:buChar char="•"/>
            </a:pPr>
            <a:r>
              <a:rPr lang="en-US" sz="1400" dirty="0" smtClean="0">
                <a:solidFill>
                  <a:schemeClr val="bg2">
                    <a:lumMod val="75000"/>
                  </a:schemeClr>
                </a:solidFill>
                <a:latin typeface="Calibri" pitchFamily="34" charset="0"/>
              </a:rPr>
              <a:t>Family of 3-4</a:t>
            </a:r>
          </a:p>
          <a:p>
            <a:pPr marL="342900" indent="-342900">
              <a:buFont typeface="Arial" pitchFamily="34" charset="0"/>
              <a:buChar char="•"/>
            </a:pPr>
            <a:r>
              <a:rPr lang="en-US" sz="1400" dirty="0" smtClean="0">
                <a:solidFill>
                  <a:schemeClr val="bg2">
                    <a:lumMod val="75000"/>
                  </a:schemeClr>
                </a:solidFill>
                <a:latin typeface="Calibri" pitchFamily="34" charset="0"/>
              </a:rPr>
              <a:t>83% did not complete college</a:t>
            </a:r>
          </a:p>
          <a:p>
            <a:pPr marL="342900" indent="-342900">
              <a:buFont typeface="Arial" pitchFamily="34" charset="0"/>
              <a:buChar char="•"/>
            </a:pPr>
            <a:r>
              <a:rPr lang="en-US" sz="1400" dirty="0" smtClean="0">
                <a:solidFill>
                  <a:schemeClr val="bg2">
                    <a:lumMod val="75000"/>
                  </a:schemeClr>
                </a:solidFill>
                <a:latin typeface="Calibri" pitchFamily="34" charset="0"/>
              </a:rPr>
              <a:t>Single family Homes in smaller towns</a:t>
            </a:r>
          </a:p>
          <a:p>
            <a:pPr marL="342900" indent="-342900">
              <a:buFont typeface="Arial" pitchFamily="34" charset="0"/>
              <a:buChar char="•"/>
            </a:pPr>
            <a:r>
              <a:rPr lang="en-US" sz="1400" dirty="0" smtClean="0">
                <a:solidFill>
                  <a:schemeClr val="bg2">
                    <a:lumMod val="75000"/>
                  </a:schemeClr>
                </a:solidFill>
                <a:latin typeface="Calibri" pitchFamily="34" charset="0"/>
              </a:rPr>
              <a:t>Predominantly White - little ethnic diversity</a:t>
            </a:r>
          </a:p>
        </p:txBody>
      </p:sp>
      <p:sp>
        <p:nvSpPr>
          <p:cNvPr id="35" name="Text Box 32"/>
          <p:cNvSpPr txBox="1">
            <a:spLocks noChangeArrowheads="1"/>
          </p:cNvSpPr>
          <p:nvPr/>
        </p:nvSpPr>
        <p:spPr bwMode="auto">
          <a:xfrm>
            <a:off x="4698750" y="4426299"/>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Size of Segment</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36" name="Line 37"/>
          <p:cNvSpPr>
            <a:spLocks noChangeShapeType="1"/>
          </p:cNvSpPr>
          <p:nvPr/>
        </p:nvSpPr>
        <p:spPr bwMode="auto">
          <a:xfrm>
            <a:off x="4586237" y="4701394"/>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7" name="Rectangle 36"/>
          <p:cNvSpPr/>
          <p:nvPr/>
        </p:nvSpPr>
        <p:spPr bwMode="auto">
          <a:xfrm>
            <a:off x="4668786" y="4701394"/>
            <a:ext cx="3273241" cy="738664"/>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Customers: 24% of customer base</a:t>
            </a:r>
          </a:p>
          <a:p>
            <a:pPr marL="342900" indent="-342900">
              <a:buFont typeface="Arial" pitchFamily="34" charset="0"/>
              <a:buChar char="•"/>
            </a:pPr>
            <a:r>
              <a:rPr lang="en-US" sz="1400" dirty="0" smtClean="0">
                <a:solidFill>
                  <a:schemeClr val="bg2">
                    <a:lumMod val="75000"/>
                  </a:schemeClr>
                </a:solidFill>
                <a:latin typeface="Calibri" pitchFamily="34" charset="0"/>
              </a:rPr>
              <a:t>23% of Life Insurance Customers</a:t>
            </a: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sp>
        <p:nvSpPr>
          <p:cNvPr id="38" name="Rectangle 37"/>
          <p:cNvSpPr/>
          <p:nvPr/>
        </p:nvSpPr>
        <p:spPr bwMode="auto">
          <a:xfrm>
            <a:off x="4668785" y="3725255"/>
            <a:ext cx="3273241" cy="738664"/>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25% of Life is UL/WL</a:t>
            </a:r>
          </a:p>
          <a:p>
            <a:pPr marL="342900" indent="-342900">
              <a:buFont typeface="Arial" pitchFamily="34" charset="0"/>
              <a:buChar char="•"/>
            </a:pPr>
            <a:r>
              <a:rPr lang="en-US" sz="1400" dirty="0" smtClean="0">
                <a:solidFill>
                  <a:schemeClr val="bg2">
                    <a:lumMod val="75000"/>
                  </a:schemeClr>
                </a:solidFill>
                <a:latin typeface="Calibri" pitchFamily="34" charset="0"/>
              </a:rPr>
              <a:t>Attrition is better than average</a:t>
            </a:r>
          </a:p>
          <a:p>
            <a:pPr marL="342900" indent="-342900">
              <a:buFont typeface="Arial" pitchFamily="34" charset="0"/>
              <a:buChar char="•"/>
            </a:pPr>
            <a:r>
              <a:rPr lang="en-US" sz="1400" dirty="0" smtClean="0">
                <a:solidFill>
                  <a:schemeClr val="bg2">
                    <a:lumMod val="75000"/>
                  </a:schemeClr>
                </a:solidFill>
                <a:latin typeface="Calibri" pitchFamily="34" charset="0"/>
              </a:rPr>
              <a:t>Tend to have lower FV Life </a:t>
            </a:r>
          </a:p>
        </p:txBody>
      </p:sp>
      <p:grpSp>
        <p:nvGrpSpPr>
          <p:cNvPr id="18" name="Group 17"/>
          <p:cNvGrpSpPr/>
          <p:nvPr/>
        </p:nvGrpSpPr>
        <p:grpSpPr>
          <a:xfrm>
            <a:off x="4668015" y="5252712"/>
            <a:ext cx="3386896" cy="1261884"/>
            <a:chOff x="4611193" y="4298492"/>
            <a:chExt cx="3386896" cy="1261884"/>
          </a:xfrm>
        </p:grpSpPr>
        <p:sp>
          <p:nvSpPr>
            <p:cNvPr id="19" name="Text Box 32"/>
            <p:cNvSpPr txBox="1">
              <a:spLocks noChangeArrowheads="1"/>
            </p:cNvSpPr>
            <p:nvPr/>
          </p:nvSpPr>
          <p:spPr bwMode="auto">
            <a:xfrm>
              <a:off x="4708304" y="4298492"/>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1F497D"/>
                  </a:solidFill>
                  <a:latin typeface="Calibri" pitchFamily="34" charset="0"/>
                  <a:ea typeface="+mj-ea"/>
                  <a:cs typeface="+mj-cs"/>
                </a:rPr>
                <a:t>Behavioral Preferences</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20" name="Line 37"/>
            <p:cNvSpPr>
              <a:spLocks noChangeShapeType="1"/>
            </p:cNvSpPr>
            <p:nvPr/>
          </p:nvSpPr>
          <p:spPr bwMode="auto">
            <a:xfrm>
              <a:off x="4611193" y="4603072"/>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1" name="Rectangle 20"/>
            <p:cNvSpPr/>
            <p:nvPr/>
          </p:nvSpPr>
          <p:spPr bwMode="auto">
            <a:xfrm>
              <a:off x="4668019" y="4606269"/>
              <a:ext cx="3273241" cy="954107"/>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Fixed income, wants control</a:t>
              </a:r>
            </a:p>
            <a:p>
              <a:pPr marL="342900" indent="-342900">
                <a:buFont typeface="Arial" pitchFamily="34" charset="0"/>
                <a:buChar char="•"/>
              </a:pPr>
              <a:r>
                <a:rPr lang="en-US" sz="1400" dirty="0" smtClean="0">
                  <a:solidFill>
                    <a:schemeClr val="bg2">
                      <a:lumMod val="75000"/>
                    </a:schemeClr>
                  </a:solidFill>
                  <a:latin typeface="Calibri" pitchFamily="34" charset="0"/>
                </a:rPr>
                <a:t>Pays via phone or direct bill</a:t>
              </a:r>
            </a:p>
            <a:p>
              <a:pPr marL="342900" indent="-342900">
                <a:buFont typeface="Arial" pitchFamily="34" charset="0"/>
                <a:buChar char="•"/>
              </a:pPr>
              <a:r>
                <a:rPr lang="en-US" sz="1400" dirty="0" smtClean="0">
                  <a:solidFill>
                    <a:schemeClr val="bg2">
                      <a:lumMod val="75000"/>
                    </a:schemeClr>
                  </a:solidFill>
                  <a:latin typeface="Calibri" pitchFamily="34" charset="0"/>
                </a:rPr>
                <a:t>Likes the routine of payments</a:t>
              </a:r>
              <a:endParaRPr lang="en-US" sz="1400" dirty="0" smtClean="0">
                <a:solidFill>
                  <a:schemeClr val="bg2">
                    <a:lumMod val="75000"/>
                  </a:schemeClr>
                </a:solidFill>
                <a:latin typeface="Calibri" pitchFamily="34" charset="0"/>
              </a:endParaRP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t>
            </a:r>
            <a:r>
              <a:rPr lang="en-US" dirty="0" smtClean="0"/>
              <a:t>Families – “Last Minute Larry”</a:t>
            </a:r>
            <a:endParaRPr lang="en-US" dirty="0"/>
          </a:p>
        </p:txBody>
      </p:sp>
      <p:sp>
        <p:nvSpPr>
          <p:cNvPr id="6" name="Text Box 38"/>
          <p:cNvSpPr txBox="1">
            <a:spLocks noChangeArrowheads="1"/>
          </p:cNvSpPr>
          <p:nvPr/>
        </p:nvSpPr>
        <p:spPr bwMode="auto">
          <a:xfrm>
            <a:off x="529122" y="2008804"/>
            <a:ext cx="3054350" cy="1219200"/>
          </a:xfrm>
          <a:prstGeom prst="roundRect">
            <a:avLst/>
          </a:prstGeom>
          <a:solidFill>
            <a:schemeClr val="bg1">
              <a:lumMod val="9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fontAlgn="auto">
              <a:spcBef>
                <a:spcPts val="0"/>
              </a:spcBef>
              <a:spcAft>
                <a:spcPts val="0"/>
              </a:spcAft>
              <a:defRPr/>
            </a:pPr>
            <a:r>
              <a:rPr lang="en-US" sz="1400" b="1" i="0" kern="0" dirty="0" smtClean="0">
                <a:solidFill>
                  <a:srgbClr val="786D5B">
                    <a:lumMod val="50000"/>
                  </a:srgbClr>
                </a:solidFill>
                <a:latin typeface="Calibri"/>
              </a:rPr>
              <a:t>Overview</a:t>
            </a:r>
          </a:p>
          <a:p>
            <a:pPr algn="ctr" fontAlgn="auto">
              <a:spcBef>
                <a:spcPts val="0"/>
              </a:spcBef>
              <a:spcAft>
                <a:spcPts val="0"/>
              </a:spcAft>
              <a:defRPr/>
            </a:pPr>
            <a:r>
              <a:rPr lang="en-US" sz="1300" kern="0" dirty="0" smtClean="0">
                <a:solidFill>
                  <a:srgbClr val="786D5B">
                    <a:lumMod val="50000"/>
                  </a:srgbClr>
                </a:solidFill>
                <a:latin typeface="Calibri"/>
              </a:rPr>
              <a:t>Predominantly married with children in middle income brackets</a:t>
            </a:r>
          </a:p>
        </p:txBody>
      </p:sp>
      <p:sp>
        <p:nvSpPr>
          <p:cNvPr id="7" name="Rounded Rectangle 6"/>
          <p:cNvSpPr>
            <a:spLocks noChangeArrowheads="1"/>
          </p:cNvSpPr>
          <p:nvPr/>
        </p:nvSpPr>
        <p:spPr bwMode="auto">
          <a:xfrm>
            <a:off x="570728" y="1344613"/>
            <a:ext cx="2970081" cy="442513"/>
          </a:xfrm>
          <a:prstGeom prst="roundRect">
            <a:avLst/>
          </a:prstGeom>
          <a:solidFill>
            <a:srgbClr val="00206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tabLst>
                <a:tab pos="461963" algn="l"/>
              </a:tabLst>
              <a:defRPr/>
            </a:pPr>
            <a:endParaRPr lang="en-US" sz="2000" b="1" dirty="0">
              <a:solidFill>
                <a:srgbClr val="FFFFFF"/>
              </a:solidFill>
              <a:latin typeface="Calibri" pitchFamily="34" charset="0"/>
              <a:cs typeface="Calibri" pitchFamily="34" charset="0"/>
            </a:endParaRPr>
          </a:p>
          <a:p>
            <a:pPr algn="ctr">
              <a:tabLst>
                <a:tab pos="461963" algn="l"/>
              </a:tabLst>
              <a:defRPr/>
            </a:pPr>
            <a:endParaRPr lang="en-US" sz="2000" b="1" dirty="0">
              <a:solidFill>
                <a:srgbClr val="FFFFFF"/>
              </a:solidFill>
              <a:latin typeface="Calibri" pitchFamily="34" charset="0"/>
              <a:cs typeface="Calibri" pitchFamily="34" charset="0"/>
            </a:endParaRPr>
          </a:p>
          <a:p>
            <a:pPr algn="ctr">
              <a:tabLst>
                <a:tab pos="461963" algn="l"/>
              </a:tabLst>
              <a:defRPr/>
            </a:pPr>
            <a:endParaRPr lang="en-US" sz="2000" b="1" dirty="0">
              <a:solidFill>
                <a:srgbClr val="FFFFFF"/>
              </a:solidFill>
              <a:latin typeface="Calibri" pitchFamily="34" charset="0"/>
              <a:cs typeface="Calibri" pitchFamily="34" charset="0"/>
            </a:endParaRPr>
          </a:p>
          <a:p>
            <a:pPr algn="ctr">
              <a:tabLst>
                <a:tab pos="461963" algn="l"/>
              </a:tabLst>
              <a:defRPr/>
            </a:pPr>
            <a:r>
              <a:rPr lang="en-US" sz="2000" b="1" dirty="0" smtClean="0">
                <a:solidFill>
                  <a:srgbClr val="FFFFFF"/>
                </a:solidFill>
                <a:latin typeface="Calibri" pitchFamily="34" charset="0"/>
                <a:cs typeface="Calibri" pitchFamily="34" charset="0"/>
              </a:rPr>
              <a:t>c</a:t>
            </a:r>
            <a:endParaRPr lang="en-US" sz="2000" b="1" dirty="0">
              <a:solidFill>
                <a:srgbClr val="FFFFFF"/>
              </a:solidFill>
              <a:latin typeface="Calibri" pitchFamily="34" charset="0"/>
              <a:cs typeface="Calibri" pitchFamily="34" charset="0"/>
            </a:endParaRPr>
          </a:p>
        </p:txBody>
      </p:sp>
      <p:grpSp>
        <p:nvGrpSpPr>
          <p:cNvPr id="3" name="Group 41"/>
          <p:cNvGrpSpPr/>
          <p:nvPr/>
        </p:nvGrpSpPr>
        <p:grpSpPr>
          <a:xfrm>
            <a:off x="516794" y="3462291"/>
            <a:ext cx="3051048" cy="2514600"/>
            <a:chOff x="5039321" y="1612485"/>
            <a:chExt cx="1262909" cy="1206915"/>
          </a:xfrm>
          <a:solidFill>
            <a:srgbClr val="002060"/>
          </a:solidFill>
          <a:effectLst>
            <a:outerShdw blurRad="50800" dist="38100" dir="2700000" algn="tl" rotWithShape="0">
              <a:prstClr val="black">
                <a:alpha val="40000"/>
              </a:prstClr>
            </a:outerShdw>
          </a:effectLst>
        </p:grpSpPr>
        <p:sp>
          <p:nvSpPr>
            <p:cNvPr id="24" name="Rounded Rectangle 23"/>
            <p:cNvSpPr/>
            <p:nvPr/>
          </p:nvSpPr>
          <p:spPr bwMode="auto">
            <a:xfrm>
              <a:off x="5039321" y="1612485"/>
              <a:ext cx="1262909" cy="1206915"/>
            </a:xfrm>
            <a:prstGeom prst="roundRect">
              <a:avLst>
                <a:gd name="adj" fmla="val 7843"/>
              </a:avLst>
            </a:prstGeom>
            <a:grp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defRPr/>
              </a:pPr>
              <a:endParaRPr lang="en-US" b="1" dirty="0">
                <a:solidFill>
                  <a:srgbClr val="FFFFFF"/>
                </a:solidFill>
              </a:endParaRPr>
            </a:p>
          </p:txBody>
        </p:sp>
        <p:pic>
          <p:nvPicPr>
            <p:cNvPr id="25" name="Picture 2" descr="http://media.commercialappeal.com/media/img/photos/2008/12/03/a4big2_t607.jpeg"/>
            <p:cNvPicPr>
              <a:picLocks noChangeAspect="1" noChangeArrowheads="1"/>
            </p:cNvPicPr>
            <p:nvPr/>
          </p:nvPicPr>
          <p:blipFill>
            <a:blip r:embed="rId2" cstate="print"/>
            <a:srcRect/>
            <a:stretch>
              <a:fillRect/>
            </a:stretch>
          </p:blipFill>
          <p:spPr bwMode="auto">
            <a:xfrm>
              <a:off x="5163109" y="1731466"/>
              <a:ext cx="1015453" cy="958013"/>
            </a:xfrm>
            <a:prstGeom prst="rect">
              <a:avLst/>
            </a:prstGeom>
            <a:grpFill/>
            <a:scene3d>
              <a:camera prst="orthographicFront"/>
              <a:lightRig rig="threePt" dir="t"/>
            </a:scene3d>
            <a:sp3d>
              <a:bevelT/>
            </a:sp3d>
          </p:spPr>
        </p:pic>
      </p:grpSp>
      <p:sp>
        <p:nvSpPr>
          <p:cNvPr id="26" name="TextBox 25"/>
          <p:cNvSpPr txBox="1"/>
          <p:nvPr/>
        </p:nvSpPr>
        <p:spPr>
          <a:xfrm>
            <a:off x="504825" y="1344613"/>
            <a:ext cx="3092255" cy="400110"/>
          </a:xfrm>
          <a:prstGeom prst="rect">
            <a:avLst/>
          </a:prstGeom>
          <a:noFill/>
        </p:spPr>
        <p:txBody>
          <a:bodyPr wrap="square" rtlCol="0">
            <a:spAutoFit/>
          </a:bodyPr>
          <a:lstStyle/>
          <a:p>
            <a:pPr algn="ctr"/>
            <a:r>
              <a:rPr lang="en-US" sz="2000" b="1" dirty="0" smtClean="0">
                <a:solidFill>
                  <a:srgbClr val="FFFFFF"/>
                </a:solidFill>
                <a:latin typeface="Calibri" pitchFamily="34" charset="0"/>
              </a:rPr>
              <a:t>Average  Families (36%)</a:t>
            </a:r>
            <a:endParaRPr lang="en-US" b="1" dirty="0">
              <a:solidFill>
                <a:srgbClr val="FFFFFF"/>
              </a:solidFill>
              <a:latin typeface="Calibri" pitchFamily="34" charset="0"/>
            </a:endParaRPr>
          </a:p>
        </p:txBody>
      </p:sp>
      <p:sp>
        <p:nvSpPr>
          <p:cNvPr id="39" name="Text Box 32"/>
          <p:cNvSpPr txBox="1">
            <a:spLocks noChangeArrowheads="1"/>
          </p:cNvSpPr>
          <p:nvPr/>
        </p:nvSpPr>
        <p:spPr bwMode="auto">
          <a:xfrm>
            <a:off x="4709068" y="1342101"/>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Summary</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40" name="Line 37"/>
          <p:cNvSpPr>
            <a:spLocks noChangeShapeType="1"/>
          </p:cNvSpPr>
          <p:nvPr/>
        </p:nvSpPr>
        <p:spPr bwMode="auto">
          <a:xfrm>
            <a:off x="4586237" y="1632477"/>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1" name="Text Box 34"/>
          <p:cNvSpPr txBox="1">
            <a:spLocks noChangeArrowheads="1"/>
          </p:cNvSpPr>
          <p:nvPr/>
        </p:nvSpPr>
        <p:spPr bwMode="auto">
          <a:xfrm>
            <a:off x="4712181" y="3154514"/>
            <a:ext cx="3583208"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Product Usage</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42" name="Line 43"/>
          <p:cNvSpPr>
            <a:spLocks noChangeShapeType="1"/>
          </p:cNvSpPr>
          <p:nvPr/>
        </p:nvSpPr>
        <p:spPr bwMode="auto">
          <a:xfrm>
            <a:off x="4575918" y="3452371"/>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3" name="Rectangle 42"/>
          <p:cNvSpPr/>
          <p:nvPr/>
        </p:nvSpPr>
        <p:spPr bwMode="auto">
          <a:xfrm>
            <a:off x="4668786" y="1658209"/>
            <a:ext cx="3669998" cy="1600438"/>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Married – often with children</a:t>
            </a:r>
          </a:p>
          <a:p>
            <a:pPr marL="342900" indent="-342900">
              <a:buFont typeface="Arial" pitchFamily="34" charset="0"/>
              <a:buChar char="•"/>
            </a:pPr>
            <a:r>
              <a:rPr lang="en-US" sz="1400" dirty="0" smtClean="0">
                <a:solidFill>
                  <a:schemeClr val="bg2">
                    <a:lumMod val="75000"/>
                  </a:schemeClr>
                </a:solidFill>
                <a:latin typeface="Calibri" pitchFamily="34" charset="0"/>
              </a:rPr>
              <a:t>Range of ages over 30</a:t>
            </a:r>
          </a:p>
          <a:p>
            <a:pPr marL="342900" indent="-342900">
              <a:buFont typeface="Arial" pitchFamily="34" charset="0"/>
              <a:buChar char="•"/>
            </a:pPr>
            <a:r>
              <a:rPr lang="en-US" sz="1400" dirty="0" smtClean="0">
                <a:solidFill>
                  <a:schemeClr val="bg2">
                    <a:lumMod val="75000"/>
                  </a:schemeClr>
                </a:solidFill>
                <a:latin typeface="Calibri" pitchFamily="34" charset="0"/>
              </a:rPr>
              <a:t>Range of income mostly below  $100k</a:t>
            </a:r>
          </a:p>
          <a:p>
            <a:pPr marL="342900" indent="-342900">
              <a:buFont typeface="Arial" pitchFamily="34" charset="0"/>
              <a:buChar char="•"/>
            </a:pPr>
            <a:r>
              <a:rPr lang="en-US" sz="1400" dirty="0" smtClean="0">
                <a:solidFill>
                  <a:schemeClr val="bg2">
                    <a:lumMod val="75000"/>
                  </a:schemeClr>
                </a:solidFill>
                <a:latin typeface="Calibri" pitchFamily="34" charset="0"/>
              </a:rPr>
              <a:t>Family of 3-4</a:t>
            </a:r>
          </a:p>
          <a:p>
            <a:pPr marL="342900" indent="-342900">
              <a:buFont typeface="Arial" pitchFamily="34" charset="0"/>
              <a:buChar char="•"/>
            </a:pPr>
            <a:r>
              <a:rPr lang="en-US" sz="1400" dirty="0" smtClean="0">
                <a:solidFill>
                  <a:schemeClr val="bg2">
                    <a:lumMod val="75000"/>
                  </a:schemeClr>
                </a:solidFill>
                <a:latin typeface="Calibri" pitchFamily="34" charset="0"/>
              </a:rPr>
              <a:t>Mix of education</a:t>
            </a:r>
          </a:p>
          <a:p>
            <a:pPr marL="342900" indent="-342900">
              <a:buFont typeface="Arial" pitchFamily="34" charset="0"/>
              <a:buChar char="•"/>
            </a:pPr>
            <a:r>
              <a:rPr lang="en-US" sz="1400" dirty="0" smtClean="0">
                <a:solidFill>
                  <a:schemeClr val="bg2">
                    <a:lumMod val="75000"/>
                  </a:schemeClr>
                </a:solidFill>
                <a:latin typeface="Calibri" pitchFamily="34" charset="0"/>
              </a:rPr>
              <a:t>Predominantly White - little ethnic diversity</a:t>
            </a:r>
          </a:p>
        </p:txBody>
      </p:sp>
      <p:sp>
        <p:nvSpPr>
          <p:cNvPr id="44" name="Text Box 32"/>
          <p:cNvSpPr txBox="1">
            <a:spLocks noChangeArrowheads="1"/>
          </p:cNvSpPr>
          <p:nvPr/>
        </p:nvSpPr>
        <p:spPr bwMode="auto">
          <a:xfrm>
            <a:off x="4668786" y="4218420"/>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Size of Segment</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45" name="Line 37"/>
          <p:cNvSpPr>
            <a:spLocks noChangeShapeType="1"/>
          </p:cNvSpPr>
          <p:nvPr/>
        </p:nvSpPr>
        <p:spPr bwMode="auto">
          <a:xfrm>
            <a:off x="4575918" y="4526197"/>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6" name="Rectangle 45"/>
          <p:cNvSpPr/>
          <p:nvPr/>
        </p:nvSpPr>
        <p:spPr bwMode="auto">
          <a:xfrm>
            <a:off x="4668786" y="4568410"/>
            <a:ext cx="3273241" cy="738664"/>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Customers: 36% of customer base</a:t>
            </a:r>
          </a:p>
          <a:p>
            <a:pPr marL="342900" indent="-342900">
              <a:buFont typeface="Arial" pitchFamily="34" charset="0"/>
              <a:buChar char="•"/>
            </a:pPr>
            <a:r>
              <a:rPr lang="en-US" sz="1400" dirty="0" smtClean="0">
                <a:solidFill>
                  <a:schemeClr val="bg2">
                    <a:lumMod val="75000"/>
                  </a:schemeClr>
                </a:solidFill>
                <a:latin typeface="Calibri" pitchFamily="34" charset="0"/>
              </a:rPr>
              <a:t>34% of Life Insurance Customers</a:t>
            </a: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sp>
        <p:nvSpPr>
          <p:cNvPr id="47" name="Rectangle 46"/>
          <p:cNvSpPr/>
          <p:nvPr/>
        </p:nvSpPr>
        <p:spPr bwMode="auto">
          <a:xfrm>
            <a:off x="4668785" y="3479756"/>
            <a:ext cx="3273241" cy="738664"/>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Average product mix</a:t>
            </a:r>
          </a:p>
          <a:p>
            <a:pPr marL="342900" indent="-342900">
              <a:buFont typeface="Arial" pitchFamily="34" charset="0"/>
              <a:buChar char="•"/>
            </a:pPr>
            <a:r>
              <a:rPr lang="en-US" sz="1400" dirty="0" smtClean="0">
                <a:solidFill>
                  <a:schemeClr val="bg2">
                    <a:lumMod val="75000"/>
                  </a:schemeClr>
                </a:solidFill>
                <a:latin typeface="Calibri" pitchFamily="34" charset="0"/>
              </a:rPr>
              <a:t>Attrition is below average</a:t>
            </a:r>
          </a:p>
          <a:p>
            <a:pPr marL="342900" indent="-342900">
              <a:buFont typeface="Arial" pitchFamily="34" charset="0"/>
              <a:buChar char="•"/>
            </a:pPr>
            <a:r>
              <a:rPr lang="en-US" sz="1400" dirty="0" smtClean="0">
                <a:solidFill>
                  <a:schemeClr val="bg2">
                    <a:lumMod val="75000"/>
                  </a:schemeClr>
                </a:solidFill>
                <a:latin typeface="Calibri" pitchFamily="34" charset="0"/>
              </a:rPr>
              <a:t>Range of FV aligned with average </a:t>
            </a:r>
          </a:p>
        </p:txBody>
      </p:sp>
      <p:grpSp>
        <p:nvGrpSpPr>
          <p:cNvPr id="18" name="Group 17"/>
          <p:cNvGrpSpPr/>
          <p:nvPr/>
        </p:nvGrpSpPr>
        <p:grpSpPr>
          <a:xfrm>
            <a:off x="4668019" y="5132282"/>
            <a:ext cx="3386896" cy="1692772"/>
            <a:chOff x="4611193" y="4298492"/>
            <a:chExt cx="3386896" cy="1692772"/>
          </a:xfrm>
        </p:grpSpPr>
        <p:sp>
          <p:nvSpPr>
            <p:cNvPr id="19" name="Text Box 32"/>
            <p:cNvSpPr txBox="1">
              <a:spLocks noChangeArrowheads="1"/>
            </p:cNvSpPr>
            <p:nvPr/>
          </p:nvSpPr>
          <p:spPr bwMode="auto">
            <a:xfrm>
              <a:off x="4708304" y="4298492"/>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1F497D"/>
                  </a:solidFill>
                  <a:latin typeface="Calibri" pitchFamily="34" charset="0"/>
                  <a:ea typeface="+mj-ea"/>
                  <a:cs typeface="+mj-cs"/>
                </a:rPr>
                <a:t>Behavioral Preferences</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20" name="Line 37"/>
            <p:cNvSpPr>
              <a:spLocks noChangeShapeType="1"/>
            </p:cNvSpPr>
            <p:nvPr/>
          </p:nvSpPr>
          <p:spPr bwMode="auto">
            <a:xfrm>
              <a:off x="4611193" y="4603072"/>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1" name="Rectangle 20"/>
            <p:cNvSpPr/>
            <p:nvPr/>
          </p:nvSpPr>
          <p:spPr bwMode="auto">
            <a:xfrm>
              <a:off x="4668019" y="4606269"/>
              <a:ext cx="3273241" cy="1384995"/>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Busy with work and family</a:t>
              </a:r>
            </a:p>
            <a:p>
              <a:pPr marL="342900" indent="-342900">
                <a:buFont typeface="Arial" pitchFamily="34" charset="0"/>
                <a:buChar char="•"/>
              </a:pPr>
              <a:r>
                <a:rPr lang="en-US" sz="1400" dirty="0" smtClean="0">
                  <a:solidFill>
                    <a:schemeClr val="bg2">
                      <a:lumMod val="75000"/>
                    </a:schemeClr>
                  </a:solidFill>
                  <a:latin typeface="Calibri" pitchFamily="34" charset="0"/>
                </a:rPr>
                <a:t>Dis-engaged with policy and how it works</a:t>
              </a:r>
            </a:p>
            <a:p>
              <a:pPr marL="342900" indent="-342900">
                <a:buFont typeface="Arial" pitchFamily="34" charset="0"/>
                <a:buChar char="•"/>
              </a:pPr>
              <a:r>
                <a:rPr lang="en-US" sz="1400" dirty="0" smtClean="0">
                  <a:solidFill>
                    <a:schemeClr val="bg2">
                      <a:lumMod val="75000"/>
                    </a:schemeClr>
                  </a:solidFill>
                  <a:latin typeface="Calibri" pitchFamily="34" charset="0"/>
                </a:rPr>
                <a:t>Knows paying premium is important, but doesn’t have a routine</a:t>
              </a:r>
              <a:endParaRPr lang="en-US" sz="1400" dirty="0" smtClean="0">
                <a:solidFill>
                  <a:schemeClr val="bg2">
                    <a:lumMod val="75000"/>
                  </a:schemeClr>
                </a:solidFill>
                <a:latin typeface="Calibri" pitchFamily="34" charset="0"/>
              </a:endParaRP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a:t>
            </a:r>
            <a:r>
              <a:rPr lang="en-US" dirty="0" smtClean="0"/>
              <a:t>Diversity – “Savvy Sally”</a:t>
            </a:r>
            <a:endParaRPr lang="en-US" dirty="0"/>
          </a:p>
        </p:txBody>
      </p:sp>
      <p:sp>
        <p:nvSpPr>
          <p:cNvPr id="6" name="Text Box 38"/>
          <p:cNvSpPr txBox="1">
            <a:spLocks noChangeArrowheads="1"/>
          </p:cNvSpPr>
          <p:nvPr/>
        </p:nvSpPr>
        <p:spPr bwMode="auto">
          <a:xfrm>
            <a:off x="504825" y="1995156"/>
            <a:ext cx="3054350" cy="1219200"/>
          </a:xfrm>
          <a:prstGeom prst="roundRect">
            <a:avLst/>
          </a:prstGeom>
          <a:solidFill>
            <a:schemeClr val="bg1">
              <a:lumMod val="9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fontAlgn="auto">
              <a:spcBef>
                <a:spcPts val="0"/>
              </a:spcBef>
              <a:spcAft>
                <a:spcPts val="0"/>
              </a:spcAft>
              <a:defRPr/>
            </a:pPr>
            <a:r>
              <a:rPr lang="en-US" sz="1400" b="1" i="0" kern="0" dirty="0" smtClean="0">
                <a:solidFill>
                  <a:srgbClr val="786D5B">
                    <a:lumMod val="50000"/>
                  </a:srgbClr>
                </a:solidFill>
                <a:latin typeface="Calibri"/>
              </a:rPr>
              <a:t>Overview</a:t>
            </a:r>
          </a:p>
          <a:p>
            <a:pPr algn="ctr">
              <a:defRPr/>
            </a:pPr>
            <a:r>
              <a:rPr lang="en-US" sz="1400" dirty="0" smtClean="0">
                <a:solidFill>
                  <a:srgbClr val="000000"/>
                </a:solidFill>
                <a:latin typeface="Calibri" pitchFamily="34" charset="0"/>
                <a:cs typeface="Calibri" pitchFamily="34" charset="0"/>
              </a:rPr>
              <a:t>Young singles and families working to improve their lives</a:t>
            </a:r>
          </a:p>
        </p:txBody>
      </p:sp>
      <p:sp>
        <p:nvSpPr>
          <p:cNvPr id="7" name="Rounded Rectangle 6"/>
          <p:cNvSpPr>
            <a:spLocks noChangeArrowheads="1"/>
          </p:cNvSpPr>
          <p:nvPr/>
        </p:nvSpPr>
        <p:spPr bwMode="auto">
          <a:xfrm>
            <a:off x="532783" y="1344613"/>
            <a:ext cx="2970081" cy="442513"/>
          </a:xfrm>
          <a:prstGeom prst="roundRect">
            <a:avLst/>
          </a:prstGeom>
          <a:solidFill>
            <a:schemeClr val="accent5">
              <a:lumMod val="9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tabLst>
                <a:tab pos="461963" algn="l"/>
              </a:tabLst>
              <a:defRPr/>
            </a:pPr>
            <a:endParaRPr lang="en-US" sz="2000" b="1" dirty="0">
              <a:solidFill>
                <a:srgbClr val="000000"/>
              </a:solidFill>
              <a:latin typeface="Calibri" pitchFamily="34" charset="0"/>
              <a:cs typeface="Calibri" pitchFamily="34" charset="0"/>
            </a:endParaRPr>
          </a:p>
          <a:p>
            <a:pPr algn="ctr">
              <a:tabLst>
                <a:tab pos="461963" algn="l"/>
              </a:tabLst>
              <a:defRPr/>
            </a:pPr>
            <a:endParaRPr lang="en-US" sz="2000" b="1" dirty="0">
              <a:solidFill>
                <a:srgbClr val="000000"/>
              </a:solidFill>
              <a:latin typeface="Calibri" pitchFamily="34" charset="0"/>
              <a:cs typeface="Calibri" pitchFamily="34" charset="0"/>
            </a:endParaRPr>
          </a:p>
          <a:p>
            <a:pPr algn="ctr">
              <a:tabLst>
                <a:tab pos="461963" algn="l"/>
              </a:tabLst>
              <a:defRPr/>
            </a:pPr>
            <a:endParaRPr lang="en-US" sz="2000" b="1" dirty="0">
              <a:solidFill>
                <a:srgbClr val="000000"/>
              </a:solidFill>
              <a:latin typeface="Calibri" pitchFamily="34" charset="0"/>
              <a:cs typeface="Calibri" pitchFamily="34" charset="0"/>
            </a:endParaRPr>
          </a:p>
          <a:p>
            <a:pPr algn="ctr">
              <a:tabLst>
                <a:tab pos="461963" algn="l"/>
              </a:tabLst>
              <a:defRPr/>
            </a:pPr>
            <a:endParaRPr lang="en-US" sz="2000" b="1" dirty="0">
              <a:solidFill>
                <a:srgbClr val="000000"/>
              </a:solidFill>
              <a:latin typeface="Calibri" pitchFamily="34" charset="0"/>
              <a:cs typeface="Calibri" pitchFamily="34" charset="0"/>
            </a:endParaRPr>
          </a:p>
        </p:txBody>
      </p:sp>
      <p:grpSp>
        <p:nvGrpSpPr>
          <p:cNvPr id="3" name="Group 48"/>
          <p:cNvGrpSpPr/>
          <p:nvPr/>
        </p:nvGrpSpPr>
        <p:grpSpPr>
          <a:xfrm>
            <a:off x="506145" y="3475940"/>
            <a:ext cx="3051048" cy="2514600"/>
            <a:chOff x="1143000" y="3276600"/>
            <a:chExt cx="1262909" cy="1206915"/>
          </a:xfrm>
          <a:solidFill>
            <a:schemeClr val="accent5">
              <a:lumMod val="90000"/>
            </a:schemeClr>
          </a:solidFill>
          <a:effectLst>
            <a:outerShdw blurRad="50800" dist="38100" dir="2700000" algn="tl" rotWithShape="0">
              <a:prstClr val="black">
                <a:alpha val="40000"/>
              </a:prstClr>
            </a:outerShdw>
          </a:effectLst>
        </p:grpSpPr>
        <p:sp>
          <p:nvSpPr>
            <p:cNvPr id="23" name="Rounded Rectangle 22"/>
            <p:cNvSpPr/>
            <p:nvPr/>
          </p:nvSpPr>
          <p:spPr bwMode="auto">
            <a:xfrm>
              <a:off x="1143000" y="3276600"/>
              <a:ext cx="1262909" cy="1206915"/>
            </a:xfrm>
            <a:prstGeom prst="roundRect">
              <a:avLst>
                <a:gd name="adj" fmla="val 7843"/>
              </a:avLst>
            </a:prstGeom>
            <a:grp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defRPr/>
              </a:pPr>
              <a:endParaRPr lang="en-US" b="1" dirty="0">
                <a:solidFill>
                  <a:srgbClr val="FFFFFF"/>
                </a:solidFill>
              </a:endParaRPr>
            </a:p>
          </p:txBody>
        </p:sp>
        <p:pic>
          <p:nvPicPr>
            <p:cNvPr id="24" name="Picture 2" descr="https://encrypted-tbn1.gstatic.com/images?q=tbn:ANd9GcTmKLEFd9RVirniUCI94UI82aEHyT-5SfupB9wupGC5scrU0BCU"/>
            <p:cNvPicPr>
              <a:picLocks noChangeAspect="1" noChangeArrowheads="1"/>
            </p:cNvPicPr>
            <p:nvPr/>
          </p:nvPicPr>
          <p:blipFill>
            <a:blip r:embed="rId2" cstate="print"/>
            <a:srcRect/>
            <a:stretch>
              <a:fillRect/>
            </a:stretch>
          </p:blipFill>
          <p:spPr bwMode="auto">
            <a:xfrm>
              <a:off x="1255183" y="3420199"/>
              <a:ext cx="1027058" cy="930278"/>
            </a:xfrm>
            <a:prstGeom prst="rect">
              <a:avLst/>
            </a:prstGeom>
            <a:grpFill/>
            <a:scene3d>
              <a:camera prst="orthographicFront"/>
              <a:lightRig rig="threePt" dir="t"/>
            </a:scene3d>
            <a:sp3d>
              <a:bevelT/>
            </a:sp3d>
          </p:spPr>
        </p:pic>
      </p:grpSp>
      <p:sp>
        <p:nvSpPr>
          <p:cNvPr id="25" name="TextBox 24"/>
          <p:cNvSpPr txBox="1"/>
          <p:nvPr/>
        </p:nvSpPr>
        <p:spPr>
          <a:xfrm>
            <a:off x="518174" y="1344613"/>
            <a:ext cx="3016591" cy="400110"/>
          </a:xfrm>
          <a:prstGeom prst="rect">
            <a:avLst/>
          </a:prstGeom>
          <a:noFill/>
        </p:spPr>
        <p:txBody>
          <a:bodyPr wrap="square" rtlCol="0">
            <a:spAutoFit/>
          </a:bodyPr>
          <a:lstStyle/>
          <a:p>
            <a:pPr algn="ctr"/>
            <a:r>
              <a:rPr lang="en-US" sz="2000" b="1" dirty="0" smtClean="0">
                <a:solidFill>
                  <a:srgbClr val="000000"/>
                </a:solidFill>
                <a:latin typeface="Calibri" pitchFamily="34" charset="0"/>
              </a:rPr>
              <a:t>Young Diversity (22%)</a:t>
            </a:r>
            <a:endParaRPr lang="en-US" b="1" dirty="0">
              <a:solidFill>
                <a:srgbClr val="000000"/>
              </a:solidFill>
              <a:latin typeface="Calibri" pitchFamily="34" charset="0"/>
            </a:endParaRPr>
          </a:p>
        </p:txBody>
      </p:sp>
      <p:sp>
        <p:nvSpPr>
          <p:cNvPr id="38" name="Text Box 32"/>
          <p:cNvSpPr txBox="1">
            <a:spLocks noChangeArrowheads="1"/>
          </p:cNvSpPr>
          <p:nvPr/>
        </p:nvSpPr>
        <p:spPr bwMode="auto">
          <a:xfrm>
            <a:off x="4709068" y="1342101"/>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Summary</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39" name="Line 37"/>
          <p:cNvSpPr>
            <a:spLocks noChangeShapeType="1"/>
          </p:cNvSpPr>
          <p:nvPr/>
        </p:nvSpPr>
        <p:spPr bwMode="auto">
          <a:xfrm>
            <a:off x="4586237" y="1632477"/>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0" name="Text Box 34"/>
          <p:cNvSpPr txBox="1">
            <a:spLocks noChangeArrowheads="1"/>
          </p:cNvSpPr>
          <p:nvPr/>
        </p:nvSpPr>
        <p:spPr bwMode="auto">
          <a:xfrm>
            <a:off x="4709068" y="3233808"/>
            <a:ext cx="3583208"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Product Usage</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41" name="Line 43"/>
          <p:cNvSpPr>
            <a:spLocks noChangeShapeType="1"/>
          </p:cNvSpPr>
          <p:nvPr/>
        </p:nvSpPr>
        <p:spPr bwMode="auto">
          <a:xfrm>
            <a:off x="4586237" y="3477364"/>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2" name="Rectangle 41"/>
          <p:cNvSpPr/>
          <p:nvPr/>
        </p:nvSpPr>
        <p:spPr bwMode="auto">
          <a:xfrm>
            <a:off x="4668786" y="1699153"/>
            <a:ext cx="4011190" cy="1600438"/>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Often single – or young married</a:t>
            </a:r>
          </a:p>
          <a:p>
            <a:pPr marL="342900" indent="-342900">
              <a:buFont typeface="Arial" pitchFamily="34" charset="0"/>
              <a:buChar char="•"/>
            </a:pPr>
            <a:r>
              <a:rPr lang="en-US" sz="1400" dirty="0" smtClean="0">
                <a:solidFill>
                  <a:schemeClr val="bg2">
                    <a:lumMod val="75000"/>
                  </a:schemeClr>
                </a:solidFill>
                <a:latin typeface="Calibri" pitchFamily="34" charset="0"/>
              </a:rPr>
              <a:t>Younger group – most below 55, many in 20’s and 30’s</a:t>
            </a:r>
          </a:p>
          <a:p>
            <a:pPr marL="342900" indent="-342900">
              <a:buFont typeface="Arial" pitchFamily="34" charset="0"/>
              <a:buChar char="•"/>
            </a:pPr>
            <a:r>
              <a:rPr lang="en-US" sz="1400" dirty="0" smtClean="0">
                <a:solidFill>
                  <a:schemeClr val="bg2">
                    <a:lumMod val="75000"/>
                  </a:schemeClr>
                </a:solidFill>
                <a:latin typeface="Calibri" pitchFamily="34" charset="0"/>
              </a:rPr>
              <a:t>Lower income (50% below $50k)</a:t>
            </a:r>
          </a:p>
          <a:p>
            <a:pPr marL="342900" indent="-342900">
              <a:buFont typeface="Arial" pitchFamily="34" charset="0"/>
              <a:buChar char="•"/>
            </a:pPr>
            <a:r>
              <a:rPr lang="en-US" sz="1400" dirty="0" smtClean="0">
                <a:solidFill>
                  <a:schemeClr val="bg2">
                    <a:lumMod val="75000"/>
                  </a:schemeClr>
                </a:solidFill>
                <a:latin typeface="Calibri" pitchFamily="34" charset="0"/>
              </a:rPr>
              <a:t>Family of 1-3</a:t>
            </a:r>
          </a:p>
          <a:p>
            <a:pPr marL="342900" indent="-342900">
              <a:buFont typeface="Arial" pitchFamily="34" charset="0"/>
              <a:buChar char="•"/>
            </a:pPr>
            <a:r>
              <a:rPr lang="en-US" sz="1400" dirty="0" smtClean="0">
                <a:solidFill>
                  <a:schemeClr val="bg2">
                    <a:lumMod val="75000"/>
                  </a:schemeClr>
                </a:solidFill>
                <a:latin typeface="Calibri" pitchFamily="34" charset="0"/>
              </a:rPr>
              <a:t>50% no college / 50% some/completed college</a:t>
            </a:r>
          </a:p>
          <a:p>
            <a:pPr marL="342900" indent="-342900">
              <a:buFont typeface="Arial" pitchFamily="34" charset="0"/>
              <a:buChar char="•"/>
            </a:pPr>
            <a:r>
              <a:rPr lang="en-US" sz="1400" dirty="0" smtClean="0">
                <a:solidFill>
                  <a:schemeClr val="bg2">
                    <a:lumMod val="75000"/>
                  </a:schemeClr>
                </a:solidFill>
                <a:latin typeface="Calibri" pitchFamily="34" charset="0"/>
              </a:rPr>
              <a:t>Most diverse ethnicity with 36% not white</a:t>
            </a:r>
          </a:p>
        </p:txBody>
      </p:sp>
      <p:sp>
        <p:nvSpPr>
          <p:cNvPr id="43" name="Text Box 32"/>
          <p:cNvSpPr txBox="1">
            <a:spLocks noChangeArrowheads="1"/>
          </p:cNvSpPr>
          <p:nvPr/>
        </p:nvSpPr>
        <p:spPr bwMode="auto">
          <a:xfrm>
            <a:off x="4688132" y="4215316"/>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F497D"/>
                </a:solidFill>
                <a:effectLst/>
                <a:uLnTx/>
                <a:uFillTx/>
                <a:latin typeface="Calibri" pitchFamily="34" charset="0"/>
                <a:ea typeface="+mj-ea"/>
                <a:cs typeface="+mj-cs"/>
              </a:rPr>
              <a:t>Size of Segment</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44" name="Line 37"/>
          <p:cNvSpPr>
            <a:spLocks noChangeShapeType="1"/>
          </p:cNvSpPr>
          <p:nvPr/>
        </p:nvSpPr>
        <p:spPr bwMode="auto">
          <a:xfrm>
            <a:off x="4585473" y="4519896"/>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5" name="Rectangle 44"/>
          <p:cNvSpPr/>
          <p:nvPr/>
        </p:nvSpPr>
        <p:spPr bwMode="auto">
          <a:xfrm>
            <a:off x="4668020" y="4540844"/>
            <a:ext cx="3273241" cy="954107"/>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Customers: 22% of customer base</a:t>
            </a:r>
          </a:p>
          <a:p>
            <a:pPr marL="342900" indent="-342900">
              <a:buFont typeface="Arial" pitchFamily="34" charset="0"/>
              <a:buChar char="•"/>
            </a:pPr>
            <a:r>
              <a:rPr lang="en-US" sz="1400" dirty="0" smtClean="0">
                <a:solidFill>
                  <a:schemeClr val="bg2">
                    <a:lumMod val="75000"/>
                  </a:schemeClr>
                </a:solidFill>
                <a:latin typeface="Calibri" pitchFamily="34" charset="0"/>
              </a:rPr>
              <a:t>11% of Life Insurance Customers</a:t>
            </a:r>
          </a:p>
          <a:p>
            <a:pPr marL="342900" indent="-342900">
              <a:buFont typeface="Arial" pitchFamily="34" charset="0"/>
              <a:buChar char="•"/>
            </a:pPr>
            <a:r>
              <a:rPr lang="en-US" sz="1400" dirty="0" smtClean="0">
                <a:solidFill>
                  <a:schemeClr val="bg2">
                    <a:lumMod val="75000"/>
                  </a:schemeClr>
                </a:solidFill>
                <a:latin typeface="Calibri" pitchFamily="34" charset="0"/>
              </a:rPr>
              <a:t>29% of Other Customers</a:t>
            </a: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sp>
        <p:nvSpPr>
          <p:cNvPr id="46" name="Rectangle 45"/>
          <p:cNvSpPr/>
          <p:nvPr/>
        </p:nvSpPr>
        <p:spPr bwMode="auto">
          <a:xfrm>
            <a:off x="4688132" y="3476652"/>
            <a:ext cx="4256851" cy="738664"/>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32%  of Life is UL/WL – most of any group</a:t>
            </a:r>
          </a:p>
          <a:p>
            <a:pPr marL="342900" indent="-342900">
              <a:buFont typeface="Arial" pitchFamily="34" charset="0"/>
              <a:buChar char="•"/>
            </a:pPr>
            <a:r>
              <a:rPr lang="en-US" sz="1400" dirty="0" smtClean="0">
                <a:solidFill>
                  <a:schemeClr val="bg2">
                    <a:lumMod val="75000"/>
                  </a:schemeClr>
                </a:solidFill>
                <a:latin typeface="Calibri" pitchFamily="34" charset="0"/>
              </a:rPr>
              <a:t>Attrition is worst of any group (14% below average)</a:t>
            </a:r>
          </a:p>
          <a:p>
            <a:pPr marL="342900" indent="-342900">
              <a:buFont typeface="Arial" pitchFamily="34" charset="0"/>
              <a:buChar char="•"/>
            </a:pPr>
            <a:r>
              <a:rPr lang="en-US" sz="1400" dirty="0" smtClean="0">
                <a:solidFill>
                  <a:schemeClr val="bg2">
                    <a:lumMod val="75000"/>
                  </a:schemeClr>
                </a:solidFill>
                <a:latin typeface="Calibri" pitchFamily="34" charset="0"/>
              </a:rPr>
              <a:t>51% of Life FV is below $100k – lowest group</a:t>
            </a:r>
          </a:p>
        </p:txBody>
      </p:sp>
      <p:grpSp>
        <p:nvGrpSpPr>
          <p:cNvPr id="18" name="Group 17"/>
          <p:cNvGrpSpPr/>
          <p:nvPr/>
        </p:nvGrpSpPr>
        <p:grpSpPr>
          <a:xfrm>
            <a:off x="4668019" y="5251876"/>
            <a:ext cx="3386896" cy="1477328"/>
            <a:chOff x="4611193" y="4298492"/>
            <a:chExt cx="3386896" cy="1477328"/>
          </a:xfrm>
        </p:grpSpPr>
        <p:sp>
          <p:nvSpPr>
            <p:cNvPr id="19" name="Text Box 32"/>
            <p:cNvSpPr txBox="1">
              <a:spLocks noChangeArrowheads="1"/>
            </p:cNvSpPr>
            <p:nvPr/>
          </p:nvSpPr>
          <p:spPr bwMode="auto">
            <a:xfrm>
              <a:off x="4708304" y="4298492"/>
              <a:ext cx="1965185"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1F497D"/>
                  </a:solidFill>
                  <a:latin typeface="Calibri" pitchFamily="34" charset="0"/>
                  <a:ea typeface="+mj-ea"/>
                  <a:cs typeface="+mj-cs"/>
                </a:rPr>
                <a:t>Behavioral Preferences</a:t>
              </a:r>
              <a:endParaRPr kumimoji="0" lang="en-US" sz="1400" b="1" i="0" u="none" strike="noStrike" kern="0" cap="none" spc="0" normalizeH="0" baseline="0" noProof="0" dirty="0">
                <a:ln>
                  <a:noFill/>
                </a:ln>
                <a:solidFill>
                  <a:srgbClr val="1F497D"/>
                </a:solidFill>
                <a:effectLst/>
                <a:uLnTx/>
                <a:uFillTx/>
                <a:latin typeface="Calibri" pitchFamily="34" charset="0"/>
                <a:ea typeface="+mj-ea"/>
                <a:cs typeface="+mj-cs"/>
              </a:endParaRPr>
            </a:p>
          </p:txBody>
        </p:sp>
        <p:sp>
          <p:nvSpPr>
            <p:cNvPr id="20" name="Line 37"/>
            <p:cNvSpPr>
              <a:spLocks noChangeShapeType="1"/>
            </p:cNvSpPr>
            <p:nvPr/>
          </p:nvSpPr>
          <p:spPr bwMode="auto">
            <a:xfrm>
              <a:off x="4611193" y="4603072"/>
              <a:ext cx="33868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1" name="Rectangle 20"/>
            <p:cNvSpPr/>
            <p:nvPr/>
          </p:nvSpPr>
          <p:spPr bwMode="auto">
            <a:xfrm>
              <a:off x="4668019" y="4606269"/>
              <a:ext cx="3273241" cy="1169551"/>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indent="-342900">
                <a:buFont typeface="Arial" pitchFamily="34" charset="0"/>
                <a:buChar char="•"/>
              </a:pPr>
              <a:r>
                <a:rPr lang="en-US" sz="1400" dirty="0" smtClean="0">
                  <a:solidFill>
                    <a:schemeClr val="bg2">
                      <a:lumMod val="75000"/>
                    </a:schemeClr>
                  </a:solidFill>
                  <a:latin typeface="Calibri" pitchFamily="34" charset="0"/>
                </a:rPr>
                <a:t>Expects to pay premium online</a:t>
              </a:r>
            </a:p>
            <a:p>
              <a:pPr marL="342900" indent="-342900">
                <a:buFont typeface="Arial" pitchFamily="34" charset="0"/>
                <a:buChar char="•"/>
              </a:pPr>
              <a:r>
                <a:rPr lang="en-US" sz="1400" dirty="0" smtClean="0">
                  <a:solidFill>
                    <a:schemeClr val="bg2">
                      <a:lumMod val="75000"/>
                    </a:schemeClr>
                  </a:solidFill>
                  <a:latin typeface="Calibri" pitchFamily="34" charset="0"/>
                </a:rPr>
                <a:t>Limited income, wants control </a:t>
              </a:r>
            </a:p>
            <a:p>
              <a:pPr marL="342900" indent="-342900">
                <a:buFont typeface="Arial" pitchFamily="34" charset="0"/>
                <a:buChar char="•"/>
              </a:pPr>
              <a:r>
                <a:rPr lang="en-US" sz="1400" dirty="0" smtClean="0">
                  <a:solidFill>
                    <a:schemeClr val="bg2">
                      <a:lumMod val="75000"/>
                    </a:schemeClr>
                  </a:solidFill>
                  <a:latin typeface="Calibri" pitchFamily="34" charset="0"/>
                </a:rPr>
                <a:t>Knows policy is important for growing family</a:t>
              </a:r>
              <a:endParaRPr lang="en-US" sz="1400" dirty="0" smtClean="0">
                <a:solidFill>
                  <a:schemeClr val="bg2">
                    <a:lumMod val="75000"/>
                  </a:schemeClr>
                </a:solidFill>
                <a:latin typeface="Calibri" pitchFamily="34" charset="0"/>
              </a:endParaRPr>
            </a:p>
            <a:p>
              <a:pPr marL="342900" indent="-342900">
                <a:buFont typeface="Arial" pitchFamily="34" charset="0"/>
                <a:buChar char="•"/>
              </a:pPr>
              <a:endParaRPr lang="en-US" sz="1400" dirty="0" smtClean="0">
                <a:solidFill>
                  <a:schemeClr val="bg2">
                    <a:lumMod val="75000"/>
                  </a:schemeClr>
                </a:solidFill>
                <a:latin typeface="Calibri"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8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lumMod val="50000"/>
              <a:lumOff val="50000"/>
            </a:schemeClr>
          </a:solidFill>
          <a:headEnd type="none"/>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2.xml><?xml version="1.0" encoding="utf-8"?>
<a:theme xmlns:a="http://schemas.openxmlformats.org/drawingml/2006/main" name="10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3.xml><?xml version="1.0" encoding="utf-8"?>
<a:theme xmlns:a="http://schemas.openxmlformats.org/drawingml/2006/main" name="16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4.xml><?xml version="1.0" encoding="utf-8"?>
<a:theme xmlns:a="http://schemas.openxmlformats.org/drawingml/2006/main" name="11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5.xml><?xml version="1.0" encoding="utf-8"?>
<a:theme xmlns:a="http://schemas.openxmlformats.org/drawingml/2006/main" name="12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6.xml><?xml version="1.0" encoding="utf-8"?>
<a:theme xmlns:a="http://schemas.openxmlformats.org/drawingml/2006/main" name="17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7.xml><?xml version="1.0" encoding="utf-8"?>
<a:theme xmlns:a="http://schemas.openxmlformats.org/drawingml/2006/main" name="13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8.xml><?xml version="1.0" encoding="utf-8"?>
<a:theme xmlns:a="http://schemas.openxmlformats.org/drawingml/2006/main" name="14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9.xml><?xml version="1.0" encoding="utf-8"?>
<a:theme xmlns:a="http://schemas.openxmlformats.org/drawingml/2006/main" name="15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2010 Merkle_calibri">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64683"/>
        </a:solidFill>
        <a:ln>
          <a:solidFill>
            <a:schemeClr val="bg1"/>
          </a:solidFill>
        </a:ln>
        <a:effectLst/>
      </a:spPr>
      <a:bodyPr lIns="274320" tIns="0" rIns="274320" bIns="0" rtlCol="0" anchor="ctr"/>
      <a:lstStyle>
        <a:defPPr>
          <a:lnSpc>
            <a:spcPct val="130000"/>
          </a:lnSpc>
          <a:defRPr sz="1050" dirty="0">
            <a:latin typeface="Arial"/>
            <a:cs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1.xml><?xml version="1.0" encoding="utf-8"?>
<a:theme xmlns:a="http://schemas.openxmlformats.org/drawingml/2006/main" name="merkle_generic_master_062907">
  <a:themeElements>
    <a:clrScheme name="merkle_generic_master_062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rkle_generic_master_062907">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2" charset="0"/>
          </a:defRPr>
        </a:defPPr>
      </a:lstStyle>
    </a:lnDef>
  </a:objectDefaults>
  <a:extraClrSchemeLst>
    <a:extraClrScheme>
      <a:clrScheme name="merkle_generic_master_062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rkle_generic_master_0629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rkle_generic_master_0629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rkle_generic_master_0629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rkle_generic_master_0629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rkle_generic_master_0629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rkle_generic_master_0629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rkle_generic_master_0629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rkle_generic_master_0629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rkle_generic_master_0629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rkle_generic_master_0629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rkle_generic_master_0629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3.xml><?xml version="1.0" encoding="utf-8"?>
<a:theme xmlns:a="http://schemas.openxmlformats.org/drawingml/2006/main" name="20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4.xml><?xml version="1.0" encoding="utf-8"?>
<a:theme xmlns:a="http://schemas.openxmlformats.org/drawingml/2006/main" name="21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4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2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1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5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6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7_2010 Merkle_calibri2">
  <a:themeElements>
    <a:clrScheme name="Merkle">
      <a:dk1>
        <a:sysClr val="windowText" lastClr="000000"/>
      </a:dk1>
      <a:lt1>
        <a:sysClr val="window" lastClr="FFFFFF"/>
      </a:lt1>
      <a:dk2>
        <a:srgbClr val="1F497D"/>
      </a:dk2>
      <a:lt2>
        <a:srgbClr val="EEECE1"/>
      </a:lt2>
      <a:accent1>
        <a:srgbClr val="006AB6"/>
      </a:accent1>
      <a:accent2>
        <a:srgbClr val="EC1C2E"/>
      </a:accent2>
      <a:accent3>
        <a:srgbClr val="786D5B"/>
      </a:accent3>
      <a:accent4>
        <a:srgbClr val="F7921D"/>
      </a:accent4>
      <a:accent5>
        <a:srgbClr val="4A7223"/>
      </a:accent5>
      <a:accent6>
        <a:srgbClr val="FFFF00"/>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lumMod val="50000"/>
              <a:lumOff val="50000"/>
            </a:schemeClr>
          </a:solidFill>
          <a:headEnd type="none"/>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95C054B9EF224496565D35DC17D409" ma:contentTypeVersion="0" ma:contentTypeDescription="Create a new document." ma:contentTypeScope="" ma:versionID="06fa62916ceaf4525df20042a9ad6bb5">
  <xsd:schema xmlns:xsd="http://www.w3.org/2001/XMLSchema" xmlns:xs="http://www.w3.org/2001/XMLSchema" xmlns:p="http://schemas.microsoft.com/office/2006/metadata/properties" xmlns:ns2="4f22cf6d-e0ae-4d64-98c8-893d197d9d18" targetNamespace="http://schemas.microsoft.com/office/2006/metadata/properties" ma:root="true" ma:fieldsID="fcffec328ae54206372952f07ac20ca6" ns2:_="">
    <xsd:import namespace="4f22cf6d-e0ae-4d64-98c8-893d197d9d1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22cf6d-e0ae-4d64-98c8-893d197d9d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313604F4E262B24095BA38D1681ADC31" ma:contentTypeVersion="11" ma:contentTypeDescription="Create a new document." ma:contentTypeScope="" ma:versionID="2dc4193b84629e47f1c2118a09b9d96e">
  <xsd:schema xmlns:xsd="http://www.w3.org/2001/XMLSchema" xmlns:xs="http://www.w3.org/2001/XMLSchema" xmlns:p="http://schemas.microsoft.com/office/2006/metadata/properties" xmlns:ns2="3ccd8bd9-63f5-4764-9b84-47a45474e040" targetNamespace="http://schemas.microsoft.com/office/2006/metadata/properties" ma:root="true" ma:fieldsID="7ea186964260469dd214891849703c25" ns2:_="">
    <xsd:import namespace="3ccd8bd9-63f5-4764-9b84-47a45474e0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d8bd9-63f5-4764-9b84-47a45474e0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4E835A-2AD4-47D2-9675-2650F81C6F81}"/>
</file>

<file path=customXml/itemProps2.xml><?xml version="1.0" encoding="utf-8"?>
<ds:datastoreItem xmlns:ds="http://schemas.openxmlformats.org/officeDocument/2006/customXml" ds:itemID="{3C5FB7FC-33DD-4914-8A75-D5D11C6E65AF}"/>
</file>

<file path=customXml/itemProps3.xml><?xml version="1.0" encoding="utf-8"?>
<ds:datastoreItem xmlns:ds="http://schemas.openxmlformats.org/officeDocument/2006/customXml" ds:itemID="{8A4A2651-FEB0-4D48-9F6D-F55EE7F254AD}"/>
</file>

<file path=customXml/itemProps4.xml><?xml version="1.0" encoding="utf-8"?>
<ds:datastoreItem xmlns:ds="http://schemas.openxmlformats.org/officeDocument/2006/customXml" ds:itemID="{212D768A-B2D4-4CC7-9A1E-38B268523872}"/>
</file>

<file path=docProps/app.xml><?xml version="1.0" encoding="utf-8"?>
<Properties xmlns="http://schemas.openxmlformats.org/officeDocument/2006/extended-properties" xmlns:vt="http://schemas.openxmlformats.org/officeDocument/2006/docPropsVTypes">
  <Template/>
  <TotalTime>19740</TotalTime>
  <Words>569</Words>
  <Application>Microsoft Office PowerPoint</Application>
  <PresentationFormat>On-screen Show (4:3)</PresentationFormat>
  <Paragraphs>125</Paragraphs>
  <Slides>5</Slides>
  <Notes>0</Notes>
  <HiddenSlides>0</HiddenSlides>
  <MMClips>0</MMClips>
  <ScaleCrop>false</ScaleCrop>
  <HeadingPairs>
    <vt:vector size="4" baseType="variant">
      <vt:variant>
        <vt:lpstr>Theme</vt:lpstr>
      </vt:variant>
      <vt:variant>
        <vt:i4>24</vt:i4>
      </vt:variant>
      <vt:variant>
        <vt:lpstr>Slide Titles</vt:lpstr>
      </vt:variant>
      <vt:variant>
        <vt:i4>5</vt:i4>
      </vt:variant>
    </vt:vector>
  </HeadingPairs>
  <TitlesOfParts>
    <vt:vector size="29" baseType="lpstr">
      <vt:lpstr>2010 Merkle_calibri2</vt:lpstr>
      <vt:lpstr>2010 Merkle_calibri</vt:lpstr>
      <vt:lpstr>3_2010 Merkle_calibri2</vt:lpstr>
      <vt:lpstr>4_2010 Merkle_calibri2</vt:lpstr>
      <vt:lpstr>2_2010 Merkle_calibri2</vt:lpstr>
      <vt:lpstr>1_2010 Merkle_calibri2</vt:lpstr>
      <vt:lpstr>5_2010 Merkle_calibri2</vt:lpstr>
      <vt:lpstr>6_2010 Merkle_calibri2</vt:lpstr>
      <vt:lpstr>7_2010 Merkle_calibri2</vt:lpstr>
      <vt:lpstr>8_2010 Merkle_calibri2</vt:lpstr>
      <vt:lpstr>9_2010 Merkle_calibri2</vt:lpstr>
      <vt:lpstr>10_2010 Merkle_calibri2</vt:lpstr>
      <vt:lpstr>16_2010 Merkle_calibri2</vt:lpstr>
      <vt:lpstr>11_2010 Merkle_calibri2</vt:lpstr>
      <vt:lpstr>12_2010 Merkle_calibri2</vt:lpstr>
      <vt:lpstr>17_2010 Merkle_calibri2</vt:lpstr>
      <vt:lpstr>13_2010 Merkle_calibri2</vt:lpstr>
      <vt:lpstr>14_2010 Merkle_calibri2</vt:lpstr>
      <vt:lpstr>15_2010 Merkle_calibri2</vt:lpstr>
      <vt:lpstr>18_2010 Merkle_calibri2</vt:lpstr>
      <vt:lpstr>merkle_generic_master_062907</vt:lpstr>
      <vt:lpstr>19_2010 Merkle_calibri2</vt:lpstr>
      <vt:lpstr>20_2010 Merkle_calibri2</vt:lpstr>
      <vt:lpstr>21_2010 Merkle_calibri2</vt:lpstr>
      <vt:lpstr>Demographic Segment Summary</vt:lpstr>
      <vt:lpstr>Affluent Families – “Get it Done Dave”</vt:lpstr>
      <vt:lpstr>Generational Families – “Traditionalist Trudy”</vt:lpstr>
      <vt:lpstr>Average Families – “Last Minute Larry”</vt:lpstr>
      <vt:lpstr>Young Diversity – “Savvy Sally”</vt:lpstr>
    </vt:vector>
  </TitlesOfParts>
  <Company>Merkle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dc:creator>
  <cp:lastModifiedBy>Harrell, Ramey</cp:lastModifiedBy>
  <cp:revision>1405</cp:revision>
  <dcterms:created xsi:type="dcterms:W3CDTF">2011-11-10T19:36:41Z</dcterms:created>
  <dcterms:modified xsi:type="dcterms:W3CDTF">2016-10-26T21:15:03Z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0x010100313604F4E262B24095BA38D1681ADC31</vt:lpwstr>
  </property>
  <property fmtid="{D5CDD505-2E9C-101B-9397-08002B2CF9AE}" pid="3" name="SPSDescription">
    <vt:lpwstr>slide 4 updated (Our Business)</vt:lpwstr>
  </property>
  <property fmtid="{D5CDD505-2E9C-101B-9397-08002B2CF9AE}" pid="4" name="Classification">
    <vt:lpwstr>Merkle Corporate Overview</vt:lpwstr>
  </property>
  <property fmtid="{D5CDD505-2E9C-101B-9397-08002B2CF9AE}" pid="5" name="Industry">
    <vt:lpwstr>Other</vt:lpwstr>
  </property>
  <property fmtid="{D5CDD505-2E9C-101B-9397-08002B2CF9AE}" pid="6" name="Pages0">
    <vt:lpwstr>1</vt:lpwstr>
  </property>
  <property fmtid="{D5CDD505-2E9C-101B-9397-08002B2CF9AE}" pid="7" name="_dlc_DocIdItemGuid">
    <vt:lpwstr>a0771d49-f053-45a2-9e16-686ad0956d62</vt:lpwstr>
  </property>
</Properties>
</file>